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5.xml" ContentType="application/vnd.openxmlformats-officedocument.presentationml.comment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6.xml" ContentType="application/vnd.openxmlformats-officedocument.presentationml.comments+xml"/>
  <Override PartName="/ppt/notesSlides/notesSlide9.xml" ContentType="application/vnd.openxmlformats-officedocument.presentationml.notesSlide+xml"/>
  <Override PartName="/ppt/comments/comment7.xml" ContentType="application/vnd.openxmlformats-officedocument.presentationml.comments+xml"/>
  <Override PartName="/ppt/notesSlides/notesSlide10.xml" ContentType="application/vnd.openxmlformats-officedocument.presentationml.notesSlide+xml"/>
  <Override PartName="/ppt/comments/comment8.xml" ContentType="application/vnd.openxmlformats-officedocument.presentationml.comments+xml"/>
  <Override PartName="/ppt/notesSlides/notesSlide11.xml" ContentType="application/vnd.openxmlformats-officedocument.presentationml.notesSlide+xml"/>
  <Override PartName="/ppt/comments/comment9.xml" ContentType="application/vnd.openxmlformats-officedocument.presentationml.comments+xml"/>
  <Override PartName="/ppt/notesSlides/notesSlide12.xml" ContentType="application/vnd.openxmlformats-officedocument.presentationml.notesSlide+xml"/>
  <Override PartName="/ppt/comments/comment10.xml" ContentType="application/vnd.openxmlformats-officedocument.presentationml.comments+xml"/>
  <Override PartName="/ppt/notesSlides/notesSlide13.xml" ContentType="application/vnd.openxmlformats-officedocument.presentationml.notesSlide+xml"/>
  <Override PartName="/ppt/comments/comment11.xml" ContentType="application/vnd.openxmlformats-officedocument.presentationml.comments+xml"/>
  <Override PartName="/ppt/notesSlides/notesSlide14.xml" ContentType="application/vnd.openxmlformats-officedocument.presentationml.notesSlide+xml"/>
  <Override PartName="/ppt/comments/comment12.xml" ContentType="application/vnd.openxmlformats-officedocument.presentationml.comments+xml"/>
  <Override PartName="/ppt/notesSlides/notesSlide15.xml" ContentType="application/vnd.openxmlformats-officedocument.presentationml.notesSlide+xml"/>
  <Override PartName="/ppt/comments/comment13.xml" ContentType="application/vnd.openxmlformats-officedocument.presentationml.comments+xml"/>
  <Override PartName="/ppt/notesSlides/notesSlide16.xml" ContentType="application/vnd.openxmlformats-officedocument.presentationml.notesSlide+xml"/>
  <Override PartName="/ppt/comments/comment14.xml" ContentType="application/vnd.openxmlformats-officedocument.presentationml.comments+xml"/>
  <Override PartName="/ppt/notesSlides/notesSlide17.xml" ContentType="application/vnd.openxmlformats-officedocument.presentationml.notesSlide+xml"/>
  <Override PartName="/ppt/comments/comment15.xml" ContentType="application/vnd.openxmlformats-officedocument.presentationml.comments+xml"/>
  <Override PartName="/ppt/notesSlides/notesSlide18.xml" ContentType="application/vnd.openxmlformats-officedocument.presentationml.notesSlide+xml"/>
  <Override PartName="/ppt/comments/comment16.xml" ContentType="application/vnd.openxmlformats-officedocument.presentationml.comments+xml"/>
  <Override PartName="/ppt/notesSlides/notesSlide19.xml" ContentType="application/vnd.openxmlformats-officedocument.presentationml.notesSlide+xml"/>
  <Override PartName="/ppt/comments/comment17.xml" ContentType="application/vnd.openxmlformats-officedocument.presentationml.comments+xml"/>
  <Override PartName="/ppt/notesSlides/notesSlide20.xml" ContentType="application/vnd.openxmlformats-officedocument.presentationml.notesSlide+xml"/>
  <Override PartName="/ppt/comments/comment18.xml" ContentType="application/vnd.openxmlformats-officedocument.presentationml.comments+xml"/>
  <Override PartName="/ppt/notesSlides/notesSlide21.xml" ContentType="application/vnd.openxmlformats-officedocument.presentationml.notesSlide+xml"/>
  <Override PartName="/ppt/comments/comment19.xml" ContentType="application/vnd.openxmlformats-officedocument.presentationml.comments+xml"/>
  <Override PartName="/ppt/notesSlides/notesSlide22.xml" ContentType="application/vnd.openxmlformats-officedocument.presentationml.notesSlide+xml"/>
  <Override PartName="/ppt/comments/comment20.xml" ContentType="application/vnd.openxmlformats-officedocument.presentationml.comments+xml"/>
  <Override PartName="/ppt/notesSlides/notesSlide23.xml" ContentType="application/vnd.openxmlformats-officedocument.presentationml.notesSlide+xml"/>
  <Override PartName="/ppt/comments/comment21.xml" ContentType="application/vnd.openxmlformats-officedocument.presentationml.comments+xml"/>
  <Override PartName="/ppt/notesSlides/notesSlide24.xml" ContentType="application/vnd.openxmlformats-officedocument.presentationml.notesSlide+xml"/>
  <Override PartName="/ppt/comments/comment2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23.xml" ContentType="application/vnd.openxmlformats-officedocument.presentationml.comments+xml"/>
  <Override PartName="/ppt/notesSlides/notesSlide30.xml" ContentType="application/vnd.openxmlformats-officedocument.presentationml.notesSlide+xml"/>
  <Override PartName="/ppt/comments/comment24.xml" ContentType="application/vnd.openxmlformats-officedocument.presentationml.comments+xml"/>
  <Override PartName="/ppt/notesSlides/notesSlide31.xml" ContentType="application/vnd.openxmlformats-officedocument.presentationml.notesSlide+xml"/>
  <Override PartName="/ppt/comments/comment25.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2" r:id="rId1"/>
  </p:sldMasterIdLst>
  <p:notesMasterIdLst>
    <p:notesMasterId r:id="rId37"/>
  </p:notesMasterIdLst>
  <p:sldIdLst>
    <p:sldId id="256" r:id="rId2"/>
    <p:sldId id="1235" r:id="rId3"/>
    <p:sldId id="257" r:id="rId4"/>
    <p:sldId id="276" r:id="rId5"/>
    <p:sldId id="278" r:id="rId6"/>
    <p:sldId id="277" r:id="rId7"/>
    <p:sldId id="259" r:id="rId8"/>
    <p:sldId id="279" r:id="rId9"/>
    <p:sldId id="281" r:id="rId10"/>
    <p:sldId id="282" r:id="rId11"/>
    <p:sldId id="283" r:id="rId12"/>
    <p:sldId id="284" r:id="rId13"/>
    <p:sldId id="285" r:id="rId14"/>
    <p:sldId id="286" r:id="rId15"/>
    <p:sldId id="287" r:id="rId16"/>
    <p:sldId id="288" r:id="rId17"/>
    <p:sldId id="289" r:id="rId18"/>
    <p:sldId id="290" r:id="rId19"/>
    <p:sldId id="265" r:id="rId20"/>
    <p:sldId id="292" r:id="rId21"/>
    <p:sldId id="293" r:id="rId22"/>
    <p:sldId id="294" r:id="rId23"/>
    <p:sldId id="295" r:id="rId24"/>
    <p:sldId id="296" r:id="rId25"/>
    <p:sldId id="268" r:id="rId26"/>
    <p:sldId id="297" r:id="rId27"/>
    <p:sldId id="299" r:id="rId28"/>
    <p:sldId id="300" r:id="rId29"/>
    <p:sldId id="298" r:id="rId30"/>
    <p:sldId id="274" r:id="rId31"/>
    <p:sldId id="272" r:id="rId32"/>
    <p:sldId id="273" r:id="rId33"/>
    <p:sldId id="1234" r:id="rId34"/>
    <p:sldId id="1233" r:id="rId35"/>
    <p:sldId id="28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een Daum" initials="MD" lastIdx="29" clrIdx="0">
    <p:extLst>
      <p:ext uri="{19B8F6BF-5375-455C-9EA6-DF929625EA0E}">
        <p15:presenceInfo xmlns:p15="http://schemas.microsoft.com/office/powerpoint/2012/main" userId="S::mdaum@cs.washington.edu::3f620de3-4744-4eed-8338-a1929cbd0905" providerId="AD"/>
      </p:ext>
    </p:extLst>
  </p:cmAuthor>
  <p:cmAuthor id="2" name="haynesb" initials="ha" lastIdx="8" clrIdx="1">
    <p:extLst>
      <p:ext uri="{19B8F6BF-5375-455C-9EA6-DF929625EA0E}">
        <p15:presenceInfo xmlns:p15="http://schemas.microsoft.com/office/powerpoint/2012/main" userId="S::haynesb_uw.edu#ext#@cs.washington.edu::59eb74ce-d6cd-4166-88ad-08b35cfef4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932F8-A763-488A-B0B7-EC338C497C76}" v="2" dt="2019-07-18T23:41:26.110"/>
    <p1510:client id="{C3F5E91D-4C7A-874F-A711-F851EC5B935A}" v="1975" dt="2019-07-19T13:09:18.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7"/>
    <p:restoredTop sz="51769"/>
  </p:normalViewPr>
  <p:slideViewPr>
    <p:cSldViewPr snapToGrid="0" snapToObjects="1">
      <p:cViewPr>
        <p:scale>
          <a:sx n="102" d="100"/>
          <a:sy n="102" d="100"/>
        </p:scale>
        <p:origin x="216" y="-856"/>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een Daum" userId="3f620de3-4744-4eed-8338-a1929cbd0905" providerId="ADAL" clId="{C3F5E91D-4C7A-874F-A711-F851EC5B935A}"/>
    <pc:docChg chg="undo custSel delSld modSld">
      <pc:chgData name="Maureen Daum" userId="3f620de3-4744-4eed-8338-a1929cbd0905" providerId="ADAL" clId="{C3F5E91D-4C7A-874F-A711-F851EC5B935A}" dt="2019-07-19T13:17:09.037" v="7645" actId="20577"/>
      <pc:docMkLst>
        <pc:docMk/>
      </pc:docMkLst>
      <pc:sldChg chg="modNotesTx">
        <pc:chgData name="Maureen Daum" userId="3f620de3-4744-4eed-8338-a1929cbd0905" providerId="ADAL" clId="{C3F5E91D-4C7A-874F-A711-F851EC5B935A}" dt="2019-07-19T04:00:35.401" v="1" actId="20577"/>
        <pc:sldMkLst>
          <pc:docMk/>
          <pc:sldMk cId="1427529094" sldId="257"/>
        </pc:sldMkLst>
      </pc:sldChg>
      <pc:sldChg chg="modNotesTx">
        <pc:chgData name="Maureen Daum" userId="3f620de3-4744-4eed-8338-a1929cbd0905" providerId="ADAL" clId="{C3F5E91D-4C7A-874F-A711-F851EC5B935A}" dt="2019-07-19T04:04:15.692" v="310" actId="20577"/>
        <pc:sldMkLst>
          <pc:docMk/>
          <pc:sldMk cId="2489838906" sldId="259"/>
        </pc:sldMkLst>
      </pc:sldChg>
      <pc:sldChg chg="modNotesTx">
        <pc:chgData name="Maureen Daum" userId="3f620de3-4744-4eed-8338-a1929cbd0905" providerId="ADAL" clId="{C3F5E91D-4C7A-874F-A711-F851EC5B935A}" dt="2019-07-19T13:12:42.368" v="7088" actId="20577"/>
        <pc:sldMkLst>
          <pc:docMk/>
          <pc:sldMk cId="2063542012" sldId="265"/>
        </pc:sldMkLst>
      </pc:sldChg>
      <pc:sldChg chg="modNotesTx">
        <pc:chgData name="Maureen Daum" userId="3f620de3-4744-4eed-8338-a1929cbd0905" providerId="ADAL" clId="{C3F5E91D-4C7A-874F-A711-F851EC5B935A}" dt="2019-07-19T13:14:30.838" v="7403" actId="20577"/>
        <pc:sldMkLst>
          <pc:docMk/>
          <pc:sldMk cId="2501830251" sldId="268"/>
        </pc:sldMkLst>
      </pc:sldChg>
      <pc:sldChg chg="modSp modNotesTx">
        <pc:chgData name="Maureen Daum" userId="3f620de3-4744-4eed-8338-a1929cbd0905" providerId="ADAL" clId="{C3F5E91D-4C7A-874F-A711-F851EC5B935A}" dt="2019-07-19T13:09:24.042" v="6864" actId="14100"/>
        <pc:sldMkLst>
          <pc:docMk/>
          <pc:sldMk cId="1104921922" sldId="272"/>
        </pc:sldMkLst>
        <pc:spChg chg="mod">
          <ac:chgData name="Maureen Daum" userId="3f620de3-4744-4eed-8338-a1929cbd0905" providerId="ADAL" clId="{C3F5E91D-4C7A-874F-A711-F851EC5B935A}" dt="2019-07-19T13:09:18.883" v="6863" actId="167"/>
          <ac:spMkLst>
            <pc:docMk/>
            <pc:sldMk cId="1104921922" sldId="272"/>
            <ac:spMk id="80" creationId="{7EE65BC3-E029-6A46-8B2A-96FF87E7E0F0}"/>
          </ac:spMkLst>
        </pc:spChg>
        <pc:spChg chg="mod">
          <ac:chgData name="Maureen Daum" userId="3f620de3-4744-4eed-8338-a1929cbd0905" providerId="ADAL" clId="{C3F5E91D-4C7A-874F-A711-F851EC5B935A}" dt="2019-07-19T13:09:24.042" v="6864" actId="14100"/>
          <ac:spMkLst>
            <pc:docMk/>
            <pc:sldMk cId="1104921922" sldId="272"/>
            <ac:spMk id="83" creationId="{1DE35B77-A8CC-FD49-A399-6F80E6DED71B}"/>
          </ac:spMkLst>
        </pc:spChg>
        <pc:grpChg chg="mod">
          <ac:chgData name="Maureen Daum" userId="3f620de3-4744-4eed-8338-a1929cbd0905" providerId="ADAL" clId="{C3F5E91D-4C7A-874F-A711-F851EC5B935A}" dt="2019-07-19T13:08:43.142" v="6861" actId="1038"/>
          <ac:grpSpMkLst>
            <pc:docMk/>
            <pc:sldMk cId="1104921922" sldId="272"/>
            <ac:grpSpMk id="20" creationId="{BACEBA98-7E0F-7E48-8178-E5A052AB9EE6}"/>
          </ac:grpSpMkLst>
        </pc:grpChg>
      </pc:sldChg>
      <pc:sldChg chg="modSp modNotesTx">
        <pc:chgData name="Maureen Daum" userId="3f620de3-4744-4eed-8338-a1929cbd0905" providerId="ADAL" clId="{C3F5E91D-4C7A-874F-A711-F851EC5B935A}" dt="2019-07-19T13:17:09.037" v="7645" actId="20577"/>
        <pc:sldMkLst>
          <pc:docMk/>
          <pc:sldMk cId="1351569531" sldId="273"/>
        </pc:sldMkLst>
        <pc:spChg chg="mod">
          <ac:chgData name="Maureen Daum" userId="3f620de3-4744-4eed-8338-a1929cbd0905" providerId="ADAL" clId="{C3F5E91D-4C7A-874F-A711-F851EC5B935A}" dt="2019-07-19T04:42:37.348" v="6840" actId="20577"/>
          <ac:spMkLst>
            <pc:docMk/>
            <pc:sldMk cId="1351569531" sldId="273"/>
            <ac:spMk id="3" creationId="{031B68EE-23A3-D645-B511-27010AAB5C79}"/>
          </ac:spMkLst>
        </pc:spChg>
      </pc:sldChg>
      <pc:sldChg chg="modNotesTx">
        <pc:chgData name="Maureen Daum" userId="3f620de3-4744-4eed-8338-a1929cbd0905" providerId="ADAL" clId="{C3F5E91D-4C7A-874F-A711-F851EC5B935A}" dt="2019-07-19T13:16:01.663" v="7596" actId="20577"/>
        <pc:sldMkLst>
          <pc:docMk/>
          <pc:sldMk cId="1725378793" sldId="274"/>
        </pc:sldMkLst>
      </pc:sldChg>
      <pc:sldChg chg="modNotesTx">
        <pc:chgData name="Maureen Daum" userId="3f620de3-4744-4eed-8338-a1929cbd0905" providerId="ADAL" clId="{C3F5E91D-4C7A-874F-A711-F851EC5B935A}" dt="2019-07-19T04:01:14.474" v="86" actId="20577"/>
        <pc:sldMkLst>
          <pc:docMk/>
          <pc:sldMk cId="2702801667" sldId="276"/>
        </pc:sldMkLst>
      </pc:sldChg>
      <pc:sldChg chg="modNotesTx">
        <pc:chgData name="Maureen Daum" userId="3f620de3-4744-4eed-8338-a1929cbd0905" providerId="ADAL" clId="{C3F5E91D-4C7A-874F-A711-F851EC5B935A}" dt="2019-07-19T04:08:30.440" v="1311" actId="20577"/>
        <pc:sldMkLst>
          <pc:docMk/>
          <pc:sldMk cId="273966670" sldId="279"/>
        </pc:sldMkLst>
      </pc:sldChg>
      <pc:sldChg chg="modNotesTx">
        <pc:chgData name="Maureen Daum" userId="3f620de3-4744-4eed-8338-a1929cbd0905" providerId="ADAL" clId="{C3F5E91D-4C7A-874F-A711-F851EC5B935A}" dt="2019-07-19T04:11:22.412" v="2047" actId="20577"/>
        <pc:sldMkLst>
          <pc:docMk/>
          <pc:sldMk cId="3459469034" sldId="281"/>
        </pc:sldMkLst>
      </pc:sldChg>
      <pc:sldChg chg="modNotesTx">
        <pc:chgData name="Maureen Daum" userId="3f620de3-4744-4eed-8338-a1929cbd0905" providerId="ADAL" clId="{C3F5E91D-4C7A-874F-A711-F851EC5B935A}" dt="2019-07-19T04:09:54.271" v="1682" actId="20577"/>
        <pc:sldMkLst>
          <pc:docMk/>
          <pc:sldMk cId="3388035220" sldId="282"/>
        </pc:sldMkLst>
      </pc:sldChg>
      <pc:sldChg chg="modNotesTx">
        <pc:chgData name="Maureen Daum" userId="3f620de3-4744-4eed-8338-a1929cbd0905" providerId="ADAL" clId="{C3F5E91D-4C7A-874F-A711-F851EC5B935A}" dt="2019-07-19T04:10:11.343" v="1768" actId="20577"/>
        <pc:sldMkLst>
          <pc:docMk/>
          <pc:sldMk cId="1646076688" sldId="283"/>
        </pc:sldMkLst>
      </pc:sldChg>
      <pc:sldChg chg="modNotesTx">
        <pc:chgData name="Maureen Daum" userId="3f620de3-4744-4eed-8338-a1929cbd0905" providerId="ADAL" clId="{C3F5E91D-4C7A-874F-A711-F851EC5B935A}" dt="2019-07-19T04:10:46.922" v="1956" actId="20577"/>
        <pc:sldMkLst>
          <pc:docMk/>
          <pc:sldMk cId="2736848420" sldId="284"/>
        </pc:sldMkLst>
      </pc:sldChg>
      <pc:sldChg chg="modNotesTx">
        <pc:chgData name="Maureen Daum" userId="3f620de3-4744-4eed-8338-a1929cbd0905" providerId="ADAL" clId="{C3F5E91D-4C7A-874F-A711-F851EC5B935A}" dt="2019-07-19T04:11:01.378" v="2017" actId="20577"/>
        <pc:sldMkLst>
          <pc:docMk/>
          <pc:sldMk cId="1936230986" sldId="285"/>
        </pc:sldMkLst>
      </pc:sldChg>
      <pc:sldChg chg="modNotesTx">
        <pc:chgData name="Maureen Daum" userId="3f620de3-4744-4eed-8338-a1929cbd0905" providerId="ADAL" clId="{C3F5E91D-4C7A-874F-A711-F851EC5B935A}" dt="2019-07-19T04:11:05.107" v="2019" actId="20577"/>
        <pc:sldMkLst>
          <pc:docMk/>
          <pc:sldMk cId="1876676930" sldId="286"/>
        </pc:sldMkLst>
      </pc:sldChg>
      <pc:sldChg chg="modNotesTx">
        <pc:chgData name="Maureen Daum" userId="3f620de3-4744-4eed-8338-a1929cbd0905" providerId="ADAL" clId="{C3F5E91D-4C7A-874F-A711-F851EC5B935A}" dt="2019-07-19T04:11:07.090" v="2020" actId="20577"/>
        <pc:sldMkLst>
          <pc:docMk/>
          <pc:sldMk cId="2368739703" sldId="287"/>
        </pc:sldMkLst>
      </pc:sldChg>
      <pc:sldChg chg="modNotesTx">
        <pc:chgData name="Maureen Daum" userId="3f620de3-4744-4eed-8338-a1929cbd0905" providerId="ADAL" clId="{C3F5E91D-4C7A-874F-A711-F851EC5B935A}" dt="2019-07-19T04:11:09.977" v="2021" actId="20577"/>
        <pc:sldMkLst>
          <pc:docMk/>
          <pc:sldMk cId="784792951" sldId="288"/>
        </pc:sldMkLst>
      </pc:sldChg>
      <pc:sldChg chg="modNotesTx">
        <pc:chgData name="Maureen Daum" userId="3f620de3-4744-4eed-8338-a1929cbd0905" providerId="ADAL" clId="{C3F5E91D-4C7A-874F-A711-F851EC5B935A}" dt="2019-07-19T04:11:11.882" v="2022" actId="20577"/>
        <pc:sldMkLst>
          <pc:docMk/>
          <pc:sldMk cId="2353752204" sldId="289"/>
        </pc:sldMkLst>
      </pc:sldChg>
      <pc:sldChg chg="modNotesTx">
        <pc:chgData name="Maureen Daum" userId="3f620de3-4744-4eed-8338-a1929cbd0905" providerId="ADAL" clId="{C3F5E91D-4C7A-874F-A711-F851EC5B935A}" dt="2019-07-19T04:12:52.848" v="2484" actId="20577"/>
        <pc:sldMkLst>
          <pc:docMk/>
          <pc:sldMk cId="1674542934" sldId="290"/>
        </pc:sldMkLst>
      </pc:sldChg>
      <pc:sldChg chg="del modNotesTx">
        <pc:chgData name="Maureen Daum" userId="3f620de3-4744-4eed-8338-a1929cbd0905" providerId="ADAL" clId="{C3F5E91D-4C7A-874F-A711-F851EC5B935A}" dt="2019-07-19T04:16:39.801" v="3337" actId="2696"/>
        <pc:sldMkLst>
          <pc:docMk/>
          <pc:sldMk cId="3228309758" sldId="291"/>
        </pc:sldMkLst>
      </pc:sldChg>
      <pc:sldChg chg="modNotesTx">
        <pc:chgData name="Maureen Daum" userId="3f620de3-4744-4eed-8338-a1929cbd0905" providerId="ADAL" clId="{C3F5E91D-4C7A-874F-A711-F851EC5B935A}" dt="2019-07-19T13:12:49.591" v="7092" actId="20577"/>
        <pc:sldMkLst>
          <pc:docMk/>
          <pc:sldMk cId="750820252" sldId="292"/>
        </pc:sldMkLst>
      </pc:sldChg>
      <pc:sldChg chg="modNotesTx">
        <pc:chgData name="Maureen Daum" userId="3f620de3-4744-4eed-8338-a1929cbd0905" providerId="ADAL" clId="{C3F5E91D-4C7A-874F-A711-F851EC5B935A}" dt="2019-07-19T13:13:02.472" v="7093" actId="20577"/>
        <pc:sldMkLst>
          <pc:docMk/>
          <pc:sldMk cId="2539957077" sldId="293"/>
        </pc:sldMkLst>
      </pc:sldChg>
      <pc:sldChg chg="modNotesTx">
        <pc:chgData name="Maureen Daum" userId="3f620de3-4744-4eed-8338-a1929cbd0905" providerId="ADAL" clId="{C3F5E91D-4C7A-874F-A711-F851EC5B935A}" dt="2019-07-19T04:18:13.053" v="3812" actId="20577"/>
        <pc:sldMkLst>
          <pc:docMk/>
          <pc:sldMk cId="1805707255" sldId="294"/>
        </pc:sldMkLst>
      </pc:sldChg>
      <pc:sldChg chg="modNotesTx">
        <pc:chgData name="Maureen Daum" userId="3f620de3-4744-4eed-8338-a1929cbd0905" providerId="ADAL" clId="{C3F5E91D-4C7A-874F-A711-F851EC5B935A}" dt="2019-07-19T04:18:23.493" v="3885" actId="20577"/>
        <pc:sldMkLst>
          <pc:docMk/>
          <pc:sldMk cId="3433147811" sldId="295"/>
        </pc:sldMkLst>
      </pc:sldChg>
      <pc:sldChg chg="modNotesTx">
        <pc:chgData name="Maureen Daum" userId="3f620de3-4744-4eed-8338-a1929cbd0905" providerId="ADAL" clId="{C3F5E91D-4C7A-874F-A711-F851EC5B935A}" dt="2019-07-19T13:14:22.114" v="7398" actId="20577"/>
        <pc:sldMkLst>
          <pc:docMk/>
          <pc:sldMk cId="1415408140" sldId="296"/>
        </pc:sldMkLst>
      </pc:sldChg>
      <pc:sldChg chg="modNotesTx">
        <pc:chgData name="Maureen Daum" userId="3f620de3-4744-4eed-8338-a1929cbd0905" providerId="ADAL" clId="{C3F5E91D-4C7A-874F-A711-F851EC5B935A}" dt="2019-07-19T04:21:00.916" v="4679" actId="20577"/>
        <pc:sldMkLst>
          <pc:docMk/>
          <pc:sldMk cId="165318282" sldId="297"/>
        </pc:sldMkLst>
      </pc:sldChg>
      <pc:sldChg chg="modNotesTx">
        <pc:chgData name="Maureen Daum" userId="3f620de3-4744-4eed-8338-a1929cbd0905" providerId="ADAL" clId="{C3F5E91D-4C7A-874F-A711-F851EC5B935A}" dt="2019-07-19T04:21:44.962" v="4882" actId="20577"/>
        <pc:sldMkLst>
          <pc:docMk/>
          <pc:sldMk cId="1111727926" sldId="298"/>
        </pc:sldMkLst>
      </pc:sldChg>
      <pc:sldChg chg="modNotesTx">
        <pc:chgData name="Maureen Daum" userId="3f620de3-4744-4eed-8338-a1929cbd0905" providerId="ADAL" clId="{C3F5E91D-4C7A-874F-A711-F851EC5B935A}" dt="2019-07-19T04:21:04.782" v="4680" actId="20577"/>
        <pc:sldMkLst>
          <pc:docMk/>
          <pc:sldMk cId="3757848023" sldId="299"/>
        </pc:sldMkLst>
      </pc:sldChg>
      <pc:sldChg chg="modNotesTx">
        <pc:chgData name="Maureen Daum" userId="3f620de3-4744-4eed-8338-a1929cbd0905" providerId="ADAL" clId="{C3F5E91D-4C7A-874F-A711-F851EC5B935A}" dt="2019-07-19T04:21:15.181" v="4681" actId="20577"/>
        <pc:sldMkLst>
          <pc:docMk/>
          <pc:sldMk cId="555064452" sldId="300"/>
        </pc:sldMkLst>
      </pc:sldChg>
      <pc:sldChg chg="modNotesTx">
        <pc:chgData name="Maureen Daum" userId="3f620de3-4744-4eed-8338-a1929cbd0905" providerId="ADAL" clId="{C3F5E91D-4C7A-874F-A711-F851EC5B935A}" dt="2019-07-19T13:10:38.254" v="7021" actId="20577"/>
        <pc:sldMkLst>
          <pc:docMk/>
          <pc:sldMk cId="2107172751" sldId="1233"/>
        </pc:sldMkLst>
      </pc:sldChg>
      <pc:sldChg chg="modNotesTx">
        <pc:chgData name="Maureen Daum" userId="3f620de3-4744-4eed-8338-a1929cbd0905" providerId="ADAL" clId="{C3F5E91D-4C7A-874F-A711-F851EC5B935A}" dt="2019-07-19T04:29:17.084" v="6830" actId="20577"/>
        <pc:sldMkLst>
          <pc:docMk/>
          <pc:sldMk cId="132951486" sldId="123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r>
              <a:rPr lang="en-US" sz="2400"/>
              <a:t>Percent of Query Time Spent in Encode or Decode</a:t>
            </a:r>
          </a:p>
        </c:rich>
      </c:tx>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bar"/>
        <c:grouping val="percentStacked"/>
        <c:varyColors val="0"/>
        <c:ser>
          <c:idx val="0"/>
          <c:order val="0"/>
          <c:tx>
            <c:strRef>
              <c:f>Sheet1!$B$1</c:f>
              <c:strCache>
                <c:ptCount val="1"/>
                <c:pt idx="0">
                  <c:v>Encode and decode</c:v>
                </c:pt>
              </c:strCache>
            </c:strRef>
          </c:tx>
          <c:spPr>
            <a:solidFill>
              <a:schemeClr val="accent1"/>
            </a:solidFill>
            <a:ln>
              <a:noFill/>
            </a:ln>
            <a:effectLst/>
          </c:spPr>
          <c:invertIfNegative val="0"/>
          <c:cat>
            <c:strRef>
              <c:f>Sheet1!$A$2:$A$5</c:f>
              <c:strCache>
                <c:ptCount val="4"/>
                <c:pt idx="0">
                  <c:v>Select frames with bicycles</c:v>
                </c:pt>
                <c:pt idx="1">
                  <c:v>Select frames with buses</c:v>
                </c:pt>
                <c:pt idx="2">
                  <c:v>Select frames with people</c:v>
                </c:pt>
                <c:pt idx="3">
                  <c:v>Draw boxes over people</c:v>
                </c:pt>
              </c:strCache>
            </c:strRef>
          </c:cat>
          <c:val>
            <c:numRef>
              <c:f>Sheet1!$B$2:$B$5</c:f>
              <c:numCache>
                <c:formatCode>General</c:formatCode>
                <c:ptCount val="4"/>
                <c:pt idx="0">
                  <c:v>259</c:v>
                </c:pt>
                <c:pt idx="1">
                  <c:v>262</c:v>
                </c:pt>
                <c:pt idx="2">
                  <c:v>485</c:v>
                </c:pt>
                <c:pt idx="3">
                  <c:v>419</c:v>
                </c:pt>
              </c:numCache>
            </c:numRef>
          </c:val>
          <c:extLst>
            <c:ext xmlns:c16="http://schemas.microsoft.com/office/drawing/2014/chart" uri="{C3380CC4-5D6E-409C-BE32-E72D297353CC}">
              <c16:uniqueId val="{00000000-3B73-334D-B8B1-6F53D2BF0C10}"/>
            </c:ext>
          </c:extLst>
        </c:ser>
        <c:ser>
          <c:idx val="1"/>
          <c:order val="1"/>
          <c:tx>
            <c:strRef>
              <c:f>Sheet1!$C$1</c:f>
              <c:strCache>
                <c:ptCount val="1"/>
                <c:pt idx="0">
                  <c:v>Other</c:v>
                </c:pt>
              </c:strCache>
            </c:strRef>
          </c:tx>
          <c:spPr>
            <a:solidFill>
              <a:schemeClr val="accent2"/>
            </a:solidFill>
            <a:ln>
              <a:noFill/>
            </a:ln>
            <a:effectLst/>
          </c:spPr>
          <c:invertIfNegative val="0"/>
          <c:cat>
            <c:strRef>
              <c:f>Sheet1!$A$2:$A$5</c:f>
              <c:strCache>
                <c:ptCount val="4"/>
                <c:pt idx="0">
                  <c:v>Select frames with bicycles</c:v>
                </c:pt>
                <c:pt idx="1">
                  <c:v>Select frames with buses</c:v>
                </c:pt>
                <c:pt idx="2">
                  <c:v>Select frames with people</c:v>
                </c:pt>
                <c:pt idx="3">
                  <c:v>Draw boxes over people</c:v>
                </c:pt>
              </c:strCache>
            </c:strRef>
          </c:cat>
          <c:val>
            <c:numRef>
              <c:f>Sheet1!$C$2:$C$5</c:f>
              <c:numCache>
                <c:formatCode>General</c:formatCode>
                <c:ptCount val="4"/>
                <c:pt idx="0">
                  <c:v>132</c:v>
                </c:pt>
                <c:pt idx="1">
                  <c:v>153</c:v>
                </c:pt>
                <c:pt idx="2">
                  <c:v>494</c:v>
                </c:pt>
                <c:pt idx="3">
                  <c:v>852</c:v>
                </c:pt>
              </c:numCache>
            </c:numRef>
          </c:val>
          <c:extLst>
            <c:ext xmlns:c16="http://schemas.microsoft.com/office/drawing/2014/chart" uri="{C3380CC4-5D6E-409C-BE32-E72D297353CC}">
              <c16:uniqueId val="{00000001-3B73-334D-B8B1-6F53D2BF0C10}"/>
            </c:ext>
          </c:extLst>
        </c:ser>
        <c:dLbls>
          <c:showLegendKey val="0"/>
          <c:showVal val="0"/>
          <c:showCatName val="0"/>
          <c:showSerName val="0"/>
          <c:showPercent val="0"/>
          <c:showBubbleSize val="0"/>
        </c:dLbls>
        <c:gapWidth val="150"/>
        <c:overlap val="100"/>
        <c:axId val="1390495871"/>
        <c:axId val="1390662831"/>
      </c:barChart>
      <c:catAx>
        <c:axId val="1390495871"/>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000" b="0" i="0" u="none" strike="noStrike" kern="1200" cap="none" spc="0" normalizeH="0" baseline="0">
                <a:solidFill>
                  <a:schemeClr val="dk1">
                    <a:lumMod val="65000"/>
                    <a:lumOff val="35000"/>
                  </a:schemeClr>
                </a:solidFill>
                <a:latin typeface="+mn-lt"/>
                <a:ea typeface="+mn-ea"/>
                <a:cs typeface="+mn-cs"/>
              </a:defRPr>
            </a:pPr>
            <a:endParaRPr lang="en-US"/>
          </a:p>
        </c:txPr>
        <c:crossAx val="1390662831"/>
        <c:crosses val="autoZero"/>
        <c:auto val="1"/>
        <c:lblAlgn val="ctr"/>
        <c:lblOffset val="100"/>
        <c:noMultiLvlLbl val="0"/>
      </c:catAx>
      <c:valAx>
        <c:axId val="1390662831"/>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90495871"/>
        <c:crosses val="autoZero"/>
        <c:crossBetween val="between"/>
      </c:valAx>
      <c:spPr>
        <a:pattFill prst="ltDnDiag">
          <a:fgClr>
            <a:schemeClr val="dk1">
              <a:lumMod val="15000"/>
              <a:lumOff val="85000"/>
            </a:schemeClr>
          </a:fgClr>
          <a:bgClr>
            <a:schemeClr val="lt1"/>
          </a:bgClr>
        </a:patt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7-17T13:46:18.152" idx="1">
    <p:pos x="10" y="10"/>
    <p:text>Add UWDB / Paul G Allen logos</p:text>
    <p:extLst>
      <p:ext uri="{C676402C-5697-4E1C-873F-D02D1690AC5C}">
        <p15:threadingInfo xmlns:p15="http://schemas.microsoft.com/office/powerpoint/2012/main" timeZoneBias="420"/>
      </p:ext>
    </p:extLst>
  </p:cm>
  <p:cm authorId="2" dt="2019-07-18T16:35:34.875" idx="5">
    <p:pos x="106" y="106"/>
    <p:text>UWDB being bigger than W makes me twitch.
</p:text>
    <p:extLst>
      <p:ext uri="{C676402C-5697-4E1C-873F-D02D1690AC5C}">
        <p15:threadingInfo xmlns:p15="http://schemas.microsoft.com/office/powerpoint/2012/main" timeZoneBias="420"/>
      </p:ext>
    </p:extLst>
  </p:cm>
  <p:cm authorId="1" dt="2019-07-18T20:19:09.417" idx="24">
    <p:pos x="106" y="202"/>
    <p:text>It is closer now</p:text>
    <p:extLst>
      <p:ext uri="{C676402C-5697-4E1C-873F-D02D1690AC5C}">
        <p15:threadingInfo xmlns:p15="http://schemas.microsoft.com/office/powerpoint/2012/main" timeZoneBias="420">
          <p15:parentCm authorId="2" idx="5"/>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 authorId="2" dt="2019-07-18T16:38:48.157" idx="8">
    <p:pos x="106" y="106"/>
    <p:text>Make sure people know that keyframes are much more expensive, otherwise they won't know why the answer isn't just to make everything a keyframe.
</p:text>
    <p:extLst>
      <p:ext uri="{C676402C-5697-4E1C-873F-D02D1690AC5C}">
        <p15:threadingInfo xmlns:p15="http://schemas.microsoft.com/office/powerpoint/2012/main" timeZoneBias="42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7-17T13:47:53.748" idx="3">
    <p:pos x="10" y="10"/>
    <p:text>As you've seen in Branon's talk, there are 2 focuses in queries right now, manipulate pixels and query over content</p:text>
    <p:extLst>
      <p:ext uri="{C676402C-5697-4E1C-873F-D02D1690AC5C}">
        <p15:threadingInfo xmlns:p15="http://schemas.microsoft.com/office/powerpoint/2012/main" timeZoneBias="420"/>
      </p:ext>
    </p:extLst>
  </p:cm>
  <p:cm authorId="1" dt="2019-07-17T13:49:08.838" idx="4">
    <p:pos x="10" y="106"/>
    <p:text>Frame from cat video with boxes (call back to Brandon's)</p:text>
    <p:extLst>
      <p:ext uri="{C676402C-5697-4E1C-873F-D02D1690AC5C}">
        <p15:threadingInfo xmlns:p15="http://schemas.microsoft.com/office/powerpoint/2012/main" timeZoneBias="420">
          <p15:parentCm authorId="1" idx="3"/>
        </p15:threadingInfo>
      </p:ext>
    </p:extLst>
  </p:cm>
  <p:cm authorId="1" dt="2019-07-17T13:49:30.236" idx="5">
    <p:pos x="10" y="202"/>
    <p:text>Query other systems can't handle (see sequences where the number of cats grows/shrinks)</p:text>
    <p:extLst>
      <p:ext uri="{C676402C-5697-4E1C-873F-D02D1690AC5C}">
        <p15:threadingInfo xmlns:p15="http://schemas.microsoft.com/office/powerpoint/2012/main" timeZoneBias="420">
          <p15:parentCm authorId="1" idx="3"/>
        </p15:threadingInfo>
      </p:ext>
    </p:extLst>
  </p:cm>
  <p:cm authorId="1" dt="2019-07-17T13:50:00.486" idx="6">
    <p:pos x="10" y="298"/>
    <p:text>Remove text wrapping</p:text>
    <p:extLst>
      <p:ext uri="{C676402C-5697-4E1C-873F-D02D1690AC5C}">
        <p15:threadingInfo xmlns:p15="http://schemas.microsoft.com/office/powerpoint/2012/main" timeZoneBias="420">
          <p15:parentCm authorId="1" idx="3"/>
        </p15:threadingInf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2" dt="2019-07-18T16:33:01.437" idx="1">
    <p:pos x="10" y="10"/>
    <p:text>A few too many macroblocks decoded, you might remove the border of the extras?
</p:text>
    <p:extLst>
      <p:ext uri="{C676402C-5697-4E1C-873F-D02D1690AC5C}">
        <p15:threadingInfo xmlns:p15="http://schemas.microsoft.com/office/powerpoint/2012/main" timeZoneBias="420"/>
      </p:ext>
    </p:extLst>
  </p:cm>
  <p:cm authorId="1" dt="2019-07-18T20:29:30.900" idx="28">
    <p:pos x="10" y="106"/>
    <p:text>fixed</p:text>
    <p:extLst>
      <p:ext uri="{C676402C-5697-4E1C-873F-D02D1690AC5C}">
        <p15:threadingInfo xmlns:p15="http://schemas.microsoft.com/office/powerpoint/2012/main" timeZoneBias="420">
          <p15:parentCm authorId="2" idx="1"/>
        </p15:threadingInfo>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19-07-17T14:04:25.987" idx="21">
    <p:pos x="10" y="10"/>
    <p:text>Start by showing uniform 3x3 , then show non-uniform</p:text>
    <p:extLst>
      <p:ext uri="{C676402C-5697-4E1C-873F-D02D1690AC5C}">
        <p15:threadingInfo xmlns:p15="http://schemas.microsoft.com/office/powerpoint/2012/main" timeZoneBias="420"/>
      </p:ext>
    </p:extLst>
  </p:cm>
  <p:cm authorId="1" dt="2019-07-17T14:04:58.884" idx="22">
    <p:pos x="10" y="106"/>
    <p:text>Use frame instead of blue box</p:text>
    <p:extLst>
      <p:ext uri="{C676402C-5697-4E1C-873F-D02D1690AC5C}">
        <p15:threadingInfo xmlns:p15="http://schemas.microsoft.com/office/powerpoint/2012/main" timeZoneBias="420">
          <p15:parentCm authorId="1" idx="21"/>
        </p15:threadingInfo>
      </p:ext>
    </p:extLst>
  </p:cm>
  <p:cm authorId="2" dt="2019-07-18T16:33:27.437" idx="2">
    <p:pos x="106" y="106"/>
    <p:text>You might overlay the macroblock table onto the tile here, depending on how you talk about it.
</p:text>
    <p:extLst>
      <p:ext uri="{C676402C-5697-4E1C-873F-D02D1690AC5C}">
        <p15:threadingInfo xmlns:p15="http://schemas.microsoft.com/office/powerpoint/2012/main" timeZoneBias="42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2" dt="2019-07-18T16:34:07.031" idx="3">
    <p:pos x="10" y="10"/>
    <p:text>Why are the looped arrows offset not centered?
</p:text>
    <p:extLst>
      <p:ext uri="{C676402C-5697-4E1C-873F-D02D1690AC5C}">
        <p15:threadingInfo xmlns:p15="http://schemas.microsoft.com/office/powerpoint/2012/main" timeZoneBias="420"/>
      </p:ext>
    </p:extLst>
  </p:cm>
  <p:cm authorId="2" dt="2019-07-18T16:34:59.859" idx="4">
    <p:pos x="106" y="106"/>
    <p:text>Depending on what you're saying on this slide, you might remove "Approach" and promote the cracking line to the title
</p:text>
    <p:extLst>
      <p:ext uri="{C676402C-5697-4E1C-873F-D02D1690AC5C}">
        <p15:threadingInfo xmlns:p15="http://schemas.microsoft.com/office/powerpoint/2012/main" timeZoneBias="420"/>
      </p:ext>
    </p:extLst>
  </p:cm>
  <p:cm authorId="1" dt="2019-07-18T20:33:02.351" idx="29">
    <p:pos x="106" y="202"/>
    <p:text>👍</p:text>
    <p:extLst>
      <p:ext uri="{C676402C-5697-4E1C-873F-D02D1690AC5C}">
        <p15:threadingInfo xmlns:p15="http://schemas.microsoft.com/office/powerpoint/2012/main" timeZoneBias="420">
          <p15:parentCm authorId="2" idx="4"/>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7-17T13:47:53.748" idx="3">
    <p:pos x="10" y="10"/>
    <p:text>As you've seen in Branon's talk, there are 2 focuses in queries right now, manipulate pixels and query over content</p:text>
    <p:extLst>
      <p:ext uri="{C676402C-5697-4E1C-873F-D02D1690AC5C}">
        <p15:threadingInfo xmlns:p15="http://schemas.microsoft.com/office/powerpoint/2012/main" timeZoneBias="420"/>
      </p:ext>
    </p:extLst>
  </p:cm>
  <p:cm authorId="1" dt="2019-07-17T13:49:08.838" idx="4">
    <p:pos x="10" y="106"/>
    <p:text>Frame from cat video with boxes (call back to Brandon's)</p:text>
    <p:extLst>
      <p:ext uri="{C676402C-5697-4E1C-873F-D02D1690AC5C}">
        <p15:threadingInfo xmlns:p15="http://schemas.microsoft.com/office/powerpoint/2012/main" timeZoneBias="420">
          <p15:parentCm authorId="1" idx="3"/>
        </p15:threadingInfo>
      </p:ext>
    </p:extLst>
  </p:cm>
  <p:cm authorId="1" dt="2019-07-17T13:49:30.236" idx="5">
    <p:pos x="10" y="202"/>
    <p:text>Query other systems can't handle (see sequences where the number of cats grows/shrinks)</p:text>
    <p:extLst>
      <p:ext uri="{C676402C-5697-4E1C-873F-D02D1690AC5C}">
        <p15:threadingInfo xmlns:p15="http://schemas.microsoft.com/office/powerpoint/2012/main" timeZoneBias="420">
          <p15:parentCm authorId="1" idx="3"/>
        </p15:threadingInfo>
      </p:ext>
    </p:extLst>
  </p:cm>
  <p:cm authorId="1" dt="2019-07-17T13:50:00.486" idx="6">
    <p:pos x="10" y="298"/>
    <p:text>Remove text wrapping</p:text>
    <p:extLst>
      <p:ext uri="{C676402C-5697-4E1C-873F-D02D1690AC5C}">
        <p15:threadingInfo xmlns:p15="http://schemas.microsoft.com/office/powerpoint/2012/main" timeZoneBias="420">
          <p15:parentCm authorId="1" idx="3"/>
        </p15:threadingInfo>
      </p:ext>
    </p:extLst>
  </p:cm>
  <p:cm authorId="2" dt="2019-07-18T16:36:04.703" idx="6">
    <p:pos x="106" y="106"/>
    <p:text>Maybe title as "Motivation: Incorporate Metadata..." and remove the second line?
</p:text>
    <p:extLst>
      <p:ext uri="{C676402C-5697-4E1C-873F-D02D1690AC5C}">
        <p15:threadingInfo xmlns:p15="http://schemas.microsoft.com/office/powerpoint/2012/main" timeZoneBias="420"/>
      </p:ext>
    </p:extLst>
  </p:cm>
  <p:cm authorId="1" dt="2019-07-18T20:20:30.374" idx="25">
    <p:pos x="106" y="202"/>
    <p:text>That would be nice, but I have to make the font super small to fit it all on one line</p:text>
    <p:extLst>
      <p:ext uri="{C676402C-5697-4E1C-873F-D02D1690AC5C}">
        <p15:threadingInfo xmlns:p15="http://schemas.microsoft.com/office/powerpoint/2012/main" timeZoneBias="420">
          <p15:parentCm authorId="2" idx="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9-07-18T16:36:54.016" idx="7">
    <p:pos x="10" y="10"/>
    <p:text>Can't we just say `dog` and not `dog_pixels`?  Drop semicolon.  This is tricky since you are also joining on pixel coordinate...
</p:text>
    <p:extLst>
      <p:ext uri="{C676402C-5697-4E1C-873F-D02D1690AC5C}">
        <p15:threadingInfo xmlns:p15="http://schemas.microsoft.com/office/powerpoint/2012/main" timeZoneBias="420"/>
      </p:ext>
    </p:extLst>
  </p:cm>
  <p:cm authorId="1" dt="2019-07-18T20:21:09.013" idx="26">
    <p:pos x="10" y="106"/>
    <p:text>Yeah this one is weird … </p:text>
    <p:extLst>
      <p:ext uri="{C676402C-5697-4E1C-873F-D02D1690AC5C}">
        <p15:threadingInfo xmlns:p15="http://schemas.microsoft.com/office/powerpoint/2012/main" timeZoneBias="420">
          <p15:parentCm authorId="2" idx="7"/>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7-17T13:54:25.625" idx="11">
    <p:pos x="7230" y="3327"/>
    <p:text>x and y</p:text>
    <p:extLst>
      <p:ext uri="{C676402C-5697-4E1C-873F-D02D1690AC5C}">
        <p15:threadingInfo xmlns:p15="http://schemas.microsoft.com/office/powerpoint/2012/main" timeZoneBias="420"/>
      </p:ext>
    </p:extLst>
  </p:cm>
  <p:cm authorId="1" dt="2019-07-17T13:55:51.014" idx="12">
    <p:pos x="7230" y="3423"/>
    <p:text>Capitalize every word in titles</p:text>
    <p:extLst>
      <p:ext uri="{C676402C-5697-4E1C-873F-D02D1690AC5C}">
        <p15:threadingInfo xmlns:p15="http://schemas.microsoft.com/office/powerpoint/2012/main" timeZoneBias="420">
          <p15:parentCm authorId="1" idx="11"/>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7-17T13:57:45.103" idx="13">
    <p:pos x="10" y="10"/>
    <p:text>At this point R* tree on bounding boxes won't make a great difference because encoding/decoding</p:text>
    <p:extLst>
      <p:ext uri="{C676402C-5697-4E1C-873F-D02D1690AC5C}">
        <p15:threadingInfo xmlns:p15="http://schemas.microsoft.com/office/powerpoint/2012/main" timeZoneBias="420"/>
      </p:ext>
    </p:extLst>
  </p:cm>
  <p:cm authorId="1" dt="2019-07-17T13:58:42.479" idx="14">
    <p:pos x="10" y="106"/>
    <p:text>Storing raw frames isn't feasible because storage size</p:text>
    <p:extLst>
      <p:ext uri="{C676402C-5697-4E1C-873F-D02D1690AC5C}">
        <p15:threadingInfo xmlns:p15="http://schemas.microsoft.com/office/powerpoint/2012/main" timeZoneBias="420">
          <p15:parentCm authorId="1" idx="13"/>
        </p15:threadingInfo>
      </p:ext>
    </p:extLst>
  </p:cm>
  <p:cm authorId="1" dt="2019-07-17T13:59:15.449" idx="15">
    <p:pos x="10" y="202"/>
    <p:text>Size of YUV = size of raw</p:text>
    <p:extLst>
      <p:ext uri="{C676402C-5697-4E1C-873F-D02D1690AC5C}">
        <p15:threadingInfo xmlns:p15="http://schemas.microsoft.com/office/powerpoint/2012/main" timeZoneBias="420">
          <p15:parentCm authorId="1" idx="13"/>
        </p15:threadingInfo>
      </p:ext>
    </p:extLst>
  </p:cm>
  <p:cm authorId="1" dt="2019-07-17T14:00:11.536" idx="16">
    <p:pos x="10" y="298"/>
    <p:text>Have to use codecs and can't change them because implemented in hardware</p:text>
    <p:extLst>
      <p:ext uri="{C676402C-5697-4E1C-873F-D02D1690AC5C}">
        <p15:threadingInfo xmlns:p15="http://schemas.microsoft.com/office/powerpoint/2012/main" timeZoneBias="420">
          <p15:parentCm authorId="1" idx="13"/>
        </p15:threadingInfo>
      </p:ext>
    </p:extLst>
  </p:cm>
  <p:cm authorId="1" dt="2019-07-17T14:00:24.191" idx="17">
    <p:pos x="10" y="394"/>
    <p:text>Maybe show chart of experiment that shows how most time is in encoding/decoding</p:text>
    <p:extLst>
      <p:ext uri="{C676402C-5697-4E1C-873F-D02D1690AC5C}">
        <p15:threadingInfo xmlns:p15="http://schemas.microsoft.com/office/powerpoint/2012/main" timeZoneBias="420">
          <p15:parentCm authorId="1" idx="13"/>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07-17T14:02:02.198" idx="18">
    <p:pos x="10" y="10"/>
    <p:text>Delta vs independently</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953BF-DF46-C442-898C-DB5F412F8CA0}" type="datetimeFigureOut">
              <a:rPr lang="en-US" smtClean="0"/>
              <a:t>7/18/19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4369B-B16E-8441-9BFC-5FDC408AD212}" type="slidenum">
              <a:rPr lang="en-US" smtClean="0"/>
              <a:t>‹#›</a:t>
            </a:fld>
            <a:endParaRPr lang="en-US"/>
          </a:p>
        </p:txBody>
      </p:sp>
    </p:spTree>
    <p:extLst>
      <p:ext uri="{BB962C8B-B14F-4D97-AF65-F5344CB8AC3E}">
        <p14:creationId xmlns:p14="http://schemas.microsoft.com/office/powerpoint/2010/main" val="3843085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Make slide white and don't use white background</a:t>
            </a:r>
          </a:p>
          <a:p>
            <a:r>
              <a:rPr lang="en-US" dirty="0"/>
              <a:t>- Or find "W" square logo</a:t>
            </a:r>
          </a:p>
          <a:p>
            <a:endParaRPr lang="en-US" dirty="0"/>
          </a:p>
        </p:txBody>
      </p:sp>
      <p:sp>
        <p:nvSpPr>
          <p:cNvPr id="4" name="Slide Number Placeholder 3"/>
          <p:cNvSpPr>
            <a:spLocks noGrp="1"/>
          </p:cNvSpPr>
          <p:nvPr>
            <p:ph type="sldNum" sz="quarter" idx="5"/>
          </p:nvPr>
        </p:nvSpPr>
        <p:spPr/>
        <p:txBody>
          <a:bodyPr/>
          <a:lstStyle/>
          <a:p>
            <a:fld id="{E224369B-B16E-8441-9BFC-5FDC408AD212}" type="slidenum">
              <a:rPr lang="en-US" smtClean="0"/>
              <a:t>1</a:t>
            </a:fld>
            <a:endParaRPr lang="en-US"/>
          </a:p>
        </p:txBody>
      </p:sp>
    </p:spTree>
    <p:extLst>
      <p:ext uri="{BB962C8B-B14F-4D97-AF65-F5344CB8AC3E}">
        <p14:creationId xmlns:p14="http://schemas.microsoft.com/office/powerpoint/2010/main" val="1259633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 this when the video is encoded, we have to decode the frames sequentially.</a:t>
            </a:r>
          </a:p>
          <a:p>
            <a:endParaRPr lang="en-US" dirty="0"/>
          </a:p>
        </p:txBody>
      </p:sp>
      <p:sp>
        <p:nvSpPr>
          <p:cNvPr id="4" name="Slide Number Placeholder 3"/>
          <p:cNvSpPr>
            <a:spLocks noGrp="1"/>
          </p:cNvSpPr>
          <p:nvPr>
            <p:ph type="sldNum" sz="quarter" idx="5"/>
          </p:nvPr>
        </p:nvSpPr>
        <p:spPr/>
        <p:txBody>
          <a:bodyPr/>
          <a:lstStyle/>
          <a:p>
            <a:fld id="{E224369B-B16E-8441-9BFC-5FDC408AD212}" type="slidenum">
              <a:rPr lang="en-US" smtClean="0"/>
              <a:t>10</a:t>
            </a:fld>
            <a:endParaRPr lang="en-US"/>
          </a:p>
        </p:txBody>
      </p:sp>
    </p:spTree>
    <p:extLst>
      <p:ext uri="{BB962C8B-B14F-4D97-AF65-F5344CB8AC3E}">
        <p14:creationId xmlns:p14="http://schemas.microsoft.com/office/powerpoint/2010/main" val="349150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frame is encoded independently, so we can decode that immediately</a:t>
            </a:r>
          </a:p>
        </p:txBody>
      </p:sp>
      <p:sp>
        <p:nvSpPr>
          <p:cNvPr id="4" name="Slide Number Placeholder 3"/>
          <p:cNvSpPr>
            <a:spLocks noGrp="1"/>
          </p:cNvSpPr>
          <p:nvPr>
            <p:ph type="sldNum" sz="quarter" idx="5"/>
          </p:nvPr>
        </p:nvSpPr>
        <p:spPr/>
        <p:txBody>
          <a:bodyPr/>
          <a:lstStyle/>
          <a:p>
            <a:fld id="{E224369B-B16E-8441-9BFC-5FDC408AD212}" type="slidenum">
              <a:rPr lang="en-US" smtClean="0"/>
              <a:t>11</a:t>
            </a:fld>
            <a:endParaRPr lang="en-US"/>
          </a:p>
        </p:txBody>
      </p:sp>
    </p:spTree>
    <p:extLst>
      <p:ext uri="{BB962C8B-B14F-4D97-AF65-F5344CB8AC3E}">
        <p14:creationId xmlns:p14="http://schemas.microsoft.com/office/powerpoint/2010/main" val="4140894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the size of the compressed video, the following frames are encoded as deltas from the previous frames. This means they have to be decoded in order</a:t>
            </a:r>
          </a:p>
        </p:txBody>
      </p:sp>
      <p:sp>
        <p:nvSpPr>
          <p:cNvPr id="4" name="Slide Number Placeholder 3"/>
          <p:cNvSpPr>
            <a:spLocks noGrp="1"/>
          </p:cNvSpPr>
          <p:nvPr>
            <p:ph type="sldNum" sz="quarter" idx="5"/>
          </p:nvPr>
        </p:nvSpPr>
        <p:spPr/>
        <p:txBody>
          <a:bodyPr/>
          <a:lstStyle/>
          <a:p>
            <a:fld id="{E224369B-B16E-8441-9BFC-5FDC408AD212}" type="slidenum">
              <a:rPr lang="en-US" smtClean="0"/>
              <a:t>12</a:t>
            </a:fld>
            <a:endParaRPr lang="en-US"/>
          </a:p>
        </p:txBody>
      </p:sp>
    </p:spTree>
    <p:extLst>
      <p:ext uri="{BB962C8B-B14F-4D97-AF65-F5344CB8AC3E}">
        <p14:creationId xmlns:p14="http://schemas.microsoft.com/office/powerpoint/2010/main" val="870753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proceed through the video decoding each delta</a:t>
            </a:r>
          </a:p>
        </p:txBody>
      </p:sp>
      <p:sp>
        <p:nvSpPr>
          <p:cNvPr id="4" name="Slide Number Placeholder 3"/>
          <p:cNvSpPr>
            <a:spLocks noGrp="1"/>
          </p:cNvSpPr>
          <p:nvPr>
            <p:ph type="sldNum" sz="quarter" idx="5"/>
          </p:nvPr>
        </p:nvSpPr>
        <p:spPr/>
        <p:txBody>
          <a:bodyPr/>
          <a:lstStyle/>
          <a:p>
            <a:fld id="{E224369B-B16E-8441-9BFC-5FDC408AD212}" type="slidenum">
              <a:rPr lang="en-US" smtClean="0"/>
              <a:t>13</a:t>
            </a:fld>
            <a:endParaRPr lang="en-US"/>
          </a:p>
        </p:txBody>
      </p:sp>
    </p:spTree>
    <p:extLst>
      <p:ext uri="{BB962C8B-B14F-4D97-AF65-F5344CB8AC3E}">
        <p14:creationId xmlns:p14="http://schemas.microsoft.com/office/powerpoint/2010/main" val="1223710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4369B-B16E-8441-9BFC-5FDC408AD212}" type="slidenum">
              <a:rPr lang="en-US" smtClean="0"/>
              <a:t>14</a:t>
            </a:fld>
            <a:endParaRPr lang="en-US"/>
          </a:p>
        </p:txBody>
      </p:sp>
    </p:spTree>
    <p:extLst>
      <p:ext uri="{BB962C8B-B14F-4D97-AF65-F5344CB8AC3E}">
        <p14:creationId xmlns:p14="http://schemas.microsoft.com/office/powerpoint/2010/main" val="2837342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4369B-B16E-8441-9BFC-5FDC408AD212}" type="slidenum">
              <a:rPr lang="en-US" smtClean="0"/>
              <a:t>15</a:t>
            </a:fld>
            <a:endParaRPr lang="en-US"/>
          </a:p>
        </p:txBody>
      </p:sp>
    </p:spTree>
    <p:extLst>
      <p:ext uri="{BB962C8B-B14F-4D97-AF65-F5344CB8AC3E}">
        <p14:creationId xmlns:p14="http://schemas.microsoft.com/office/powerpoint/2010/main" val="2925702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4369B-B16E-8441-9BFC-5FDC408AD212}" type="slidenum">
              <a:rPr lang="en-US" smtClean="0"/>
              <a:t>16</a:t>
            </a:fld>
            <a:endParaRPr lang="en-US"/>
          </a:p>
        </p:txBody>
      </p:sp>
    </p:spTree>
    <p:extLst>
      <p:ext uri="{BB962C8B-B14F-4D97-AF65-F5344CB8AC3E}">
        <p14:creationId xmlns:p14="http://schemas.microsoft.com/office/powerpoint/2010/main" val="336497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4369B-B16E-8441-9BFC-5FDC408AD212}" type="slidenum">
              <a:rPr lang="en-US" smtClean="0"/>
              <a:t>17</a:t>
            </a:fld>
            <a:endParaRPr lang="en-US"/>
          </a:p>
        </p:txBody>
      </p:sp>
    </p:spTree>
    <p:extLst>
      <p:ext uri="{BB962C8B-B14F-4D97-AF65-F5344CB8AC3E}">
        <p14:creationId xmlns:p14="http://schemas.microsoft.com/office/powerpoint/2010/main" val="160993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after decoding the entire video, we get the one frame that we are interested in. We then can encode this dog frame independently and return it.</a:t>
            </a:r>
          </a:p>
          <a:p>
            <a:endParaRPr lang="en-US" dirty="0"/>
          </a:p>
          <a:p>
            <a:r>
              <a:rPr lang="en-US" dirty="0"/>
              <a:t>This sequential scan was very expensive because we spent time decoding frames that we were not interested in.</a:t>
            </a:r>
          </a:p>
        </p:txBody>
      </p:sp>
      <p:sp>
        <p:nvSpPr>
          <p:cNvPr id="4" name="Slide Number Placeholder 3"/>
          <p:cNvSpPr>
            <a:spLocks noGrp="1"/>
          </p:cNvSpPr>
          <p:nvPr>
            <p:ph type="sldNum" sz="quarter" idx="5"/>
          </p:nvPr>
        </p:nvSpPr>
        <p:spPr/>
        <p:txBody>
          <a:bodyPr/>
          <a:lstStyle/>
          <a:p>
            <a:fld id="{E224369B-B16E-8441-9BFC-5FDC408AD212}" type="slidenum">
              <a:rPr lang="en-US" smtClean="0"/>
              <a:t>18</a:t>
            </a:fld>
            <a:endParaRPr lang="en-US"/>
          </a:p>
        </p:txBody>
      </p:sp>
    </p:spTree>
    <p:extLst>
      <p:ext uri="{BB962C8B-B14F-4D97-AF65-F5344CB8AC3E}">
        <p14:creationId xmlns:p14="http://schemas.microsoft.com/office/powerpoint/2010/main" val="4143577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let’s look at a more interesting example where a dog appears in multiple parts of the video. Let’s imagine that the video starts out encoded with one random access point, so the first frame is encoded independently. This is expensive and takes up a lot of storage.</a:t>
            </a:r>
          </a:p>
          <a:p>
            <a:pPr marL="171450" indent="-171450">
              <a:buFontTx/>
              <a:buChar char="-"/>
            </a:pPr>
            <a:r>
              <a:rPr lang="en-US" dirty="0"/>
              <a:t>We want to build an index for the frames that contain dogs to make retrieving the frames fast</a:t>
            </a:r>
          </a:p>
          <a:p>
            <a:pPr marL="171450" indent="-171450">
              <a:buFontTx/>
              <a:buChar char="-"/>
            </a:pPr>
            <a:r>
              <a:rPr lang="en-US" dirty="0"/>
              <a:t>We can do this by adding random access points, which means that decoding can start at that frame without first decoding the previous frames. </a:t>
            </a:r>
          </a:p>
          <a:p>
            <a:pPr marL="171450" indent="-171450">
              <a:buFontTx/>
              <a:buChar char="-"/>
            </a:pPr>
            <a:r>
              <a:rPr lang="en-US" dirty="0"/>
              <a:t>Random access points are expensive because they take up more space, so have to be judicious about adding them</a:t>
            </a:r>
          </a:p>
          <a:p>
            <a:r>
              <a:rPr lang="en-US" dirty="0"/>
              <a:t>- In this case, only the first frame is a random access point, so we would have to decode the entire video to get the dog in the last frame</a:t>
            </a:r>
          </a:p>
        </p:txBody>
      </p:sp>
      <p:sp>
        <p:nvSpPr>
          <p:cNvPr id="4" name="Slide Number Placeholder 3"/>
          <p:cNvSpPr>
            <a:spLocks noGrp="1"/>
          </p:cNvSpPr>
          <p:nvPr>
            <p:ph type="sldNum" sz="quarter" idx="5"/>
          </p:nvPr>
        </p:nvSpPr>
        <p:spPr/>
        <p:txBody>
          <a:bodyPr/>
          <a:lstStyle/>
          <a:p>
            <a:fld id="{E224369B-B16E-8441-9BFC-5FDC408AD212}" type="slidenum">
              <a:rPr lang="en-US" smtClean="0"/>
              <a:t>19</a:t>
            </a:fld>
            <a:endParaRPr lang="en-US"/>
          </a:p>
        </p:txBody>
      </p:sp>
    </p:spTree>
    <p:extLst>
      <p:ext uri="{BB962C8B-B14F-4D97-AF65-F5344CB8AC3E}">
        <p14:creationId xmlns:p14="http://schemas.microsoft.com/office/powerpoint/2010/main" val="302869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Cameras are everywhere nowadays, and they generate much video data.</a:t>
            </a:r>
          </a:p>
          <a:p>
            <a:pPr marL="171450" indent="-171450">
              <a:buFontTx/>
              <a:buChar char="-"/>
            </a:pPr>
            <a:r>
              <a:rPr lang="en-US" dirty="0"/>
              <a:t>Videos inherently consists of pixel values, but they can be augmented with richer information about what the video contains. We consider this richer information to be metadata</a:t>
            </a:r>
          </a:p>
          <a:p>
            <a:pPr marL="171450" indent="-171450">
              <a:buFontTx/>
              <a:buChar char="-"/>
            </a:pPr>
            <a:r>
              <a:rPr lang="en-US" dirty="0"/>
              <a:t>Systems like </a:t>
            </a:r>
            <a:r>
              <a:rPr lang="en-US" dirty="0" err="1"/>
              <a:t>BlazeIt</a:t>
            </a:r>
            <a:r>
              <a:rPr lang="en-US" dirty="0"/>
              <a:t> are making it faster to run neural networks over videos and automatically generate metadata.</a:t>
            </a:r>
          </a:p>
          <a:p>
            <a:pPr marL="171450" indent="-171450">
              <a:buFontTx/>
              <a:buChar char="-"/>
            </a:pPr>
            <a:endParaRPr lang="en-US" dirty="0"/>
          </a:p>
          <a:p>
            <a:pPr marL="171450" indent="-171450">
              <a:buFontTx/>
              <a:buChar char="-"/>
            </a:pPr>
            <a:r>
              <a:rPr lang="en-US" dirty="0"/>
              <a:t>As an example, say you’ve run object detection over all of the frames in your video. Maybe you know the video only contains cats, so to debug your model you could want to look only at frames that the model classified to contain non-cat objects.</a:t>
            </a:r>
          </a:p>
        </p:txBody>
      </p:sp>
      <p:sp>
        <p:nvSpPr>
          <p:cNvPr id="4" name="Slide Number Placeholder 3"/>
          <p:cNvSpPr>
            <a:spLocks noGrp="1"/>
          </p:cNvSpPr>
          <p:nvPr>
            <p:ph type="sldNum" sz="quarter" idx="5"/>
          </p:nvPr>
        </p:nvSpPr>
        <p:spPr/>
        <p:txBody>
          <a:bodyPr/>
          <a:lstStyle/>
          <a:p>
            <a:fld id="{E224369B-B16E-8441-9BFC-5FDC408AD212}" type="slidenum">
              <a:rPr lang="en-US" smtClean="0"/>
              <a:t>2</a:t>
            </a:fld>
            <a:endParaRPr lang="en-US"/>
          </a:p>
        </p:txBody>
      </p:sp>
    </p:spTree>
    <p:extLst>
      <p:ext uri="{BB962C8B-B14F-4D97-AF65-F5344CB8AC3E}">
        <p14:creationId xmlns:p14="http://schemas.microsoft.com/office/powerpoint/2010/main" val="2780439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random access points to every dog would make performing the query very fast, but it would increase the storage size too much (especially if dogs appear frequently in the video)</a:t>
            </a:r>
          </a:p>
        </p:txBody>
      </p:sp>
      <p:sp>
        <p:nvSpPr>
          <p:cNvPr id="4" name="Slide Number Placeholder 3"/>
          <p:cNvSpPr>
            <a:spLocks noGrp="1"/>
          </p:cNvSpPr>
          <p:nvPr>
            <p:ph type="sldNum" sz="quarter" idx="5"/>
          </p:nvPr>
        </p:nvSpPr>
        <p:spPr/>
        <p:txBody>
          <a:bodyPr/>
          <a:lstStyle/>
          <a:p>
            <a:fld id="{E224369B-B16E-8441-9BFC-5FDC408AD212}" type="slidenum">
              <a:rPr lang="en-US" smtClean="0"/>
              <a:t>20</a:t>
            </a:fld>
            <a:endParaRPr lang="en-US"/>
          </a:p>
        </p:txBody>
      </p:sp>
    </p:spTree>
    <p:extLst>
      <p:ext uri="{BB962C8B-B14F-4D97-AF65-F5344CB8AC3E}">
        <p14:creationId xmlns:p14="http://schemas.microsoft.com/office/powerpoint/2010/main" val="3794606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use fewer random access points, but still avoid decoding frames that don’t contain a dog. For example if we use the 3 random access points here</a:t>
            </a:r>
          </a:p>
        </p:txBody>
      </p:sp>
      <p:sp>
        <p:nvSpPr>
          <p:cNvPr id="4" name="Slide Number Placeholder 3"/>
          <p:cNvSpPr>
            <a:spLocks noGrp="1"/>
          </p:cNvSpPr>
          <p:nvPr>
            <p:ph type="sldNum" sz="quarter" idx="5"/>
          </p:nvPr>
        </p:nvSpPr>
        <p:spPr/>
        <p:txBody>
          <a:bodyPr/>
          <a:lstStyle/>
          <a:p>
            <a:fld id="{E224369B-B16E-8441-9BFC-5FDC408AD212}" type="slidenum">
              <a:rPr lang="en-US" smtClean="0"/>
              <a:t>21</a:t>
            </a:fld>
            <a:endParaRPr lang="en-US"/>
          </a:p>
        </p:txBody>
      </p:sp>
    </p:spTree>
    <p:extLst>
      <p:ext uri="{BB962C8B-B14F-4D97-AF65-F5344CB8AC3E}">
        <p14:creationId xmlns:p14="http://schemas.microsoft.com/office/powerpoint/2010/main" val="956188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retrieve the dog frames</a:t>
            </a:r>
          </a:p>
        </p:txBody>
      </p:sp>
      <p:sp>
        <p:nvSpPr>
          <p:cNvPr id="4" name="Slide Number Placeholder 3"/>
          <p:cNvSpPr>
            <a:spLocks noGrp="1"/>
          </p:cNvSpPr>
          <p:nvPr>
            <p:ph type="sldNum" sz="quarter" idx="5"/>
          </p:nvPr>
        </p:nvSpPr>
        <p:spPr/>
        <p:txBody>
          <a:bodyPr/>
          <a:lstStyle/>
          <a:p>
            <a:fld id="{E224369B-B16E-8441-9BFC-5FDC408AD212}" type="slidenum">
              <a:rPr lang="en-US" smtClean="0"/>
              <a:t>22</a:t>
            </a:fld>
            <a:endParaRPr lang="en-US"/>
          </a:p>
        </p:txBody>
      </p:sp>
    </p:spTree>
    <p:extLst>
      <p:ext uri="{BB962C8B-B14F-4D97-AF65-F5344CB8AC3E}">
        <p14:creationId xmlns:p14="http://schemas.microsoft.com/office/powerpoint/2010/main" val="684897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first decode the 3 random access points, which all contain dogs</a:t>
            </a:r>
          </a:p>
        </p:txBody>
      </p:sp>
      <p:sp>
        <p:nvSpPr>
          <p:cNvPr id="4" name="Slide Number Placeholder 3"/>
          <p:cNvSpPr>
            <a:spLocks noGrp="1"/>
          </p:cNvSpPr>
          <p:nvPr>
            <p:ph type="sldNum" sz="quarter" idx="5"/>
          </p:nvPr>
        </p:nvSpPr>
        <p:spPr/>
        <p:txBody>
          <a:bodyPr/>
          <a:lstStyle/>
          <a:p>
            <a:fld id="{E224369B-B16E-8441-9BFC-5FDC408AD212}" type="slidenum">
              <a:rPr lang="en-US" smtClean="0"/>
              <a:t>23</a:t>
            </a:fld>
            <a:endParaRPr lang="en-US"/>
          </a:p>
        </p:txBody>
      </p:sp>
    </p:spTree>
    <p:extLst>
      <p:ext uri="{BB962C8B-B14F-4D97-AF65-F5344CB8AC3E}">
        <p14:creationId xmlns:p14="http://schemas.microsoft.com/office/powerpoint/2010/main" val="666625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can decode the final dog frame, which was encoded as a delta from the previous frame which also contained a dog.</a:t>
            </a:r>
          </a:p>
          <a:p>
            <a:pPr marL="171450" indent="-171450">
              <a:buFontTx/>
              <a:buChar char="-"/>
            </a:pPr>
            <a:r>
              <a:rPr lang="en-US" dirty="0"/>
              <a:t>By judiciously adding random access points and building indices to interesting frames, we can significantly reduce the amount of the video that has to be decoded.</a:t>
            </a:r>
          </a:p>
          <a:p>
            <a:pPr marL="171450" indent="-171450">
              <a:buFontTx/>
              <a:buChar char="-"/>
            </a:pPr>
            <a:endParaRPr lang="en-US" dirty="0"/>
          </a:p>
          <a:p>
            <a:pPr marL="171450" indent="-171450">
              <a:buFontTx/>
              <a:buChar char="-"/>
            </a:pPr>
            <a:r>
              <a:rPr lang="en-US" dirty="0"/>
              <a:t>Adding an index of random access points allows us to reduce the number of frames that we have to decode. The next optimization will allow us to reduce the number of pixels we have to decode</a:t>
            </a:r>
          </a:p>
        </p:txBody>
      </p:sp>
      <p:sp>
        <p:nvSpPr>
          <p:cNvPr id="4" name="Slide Number Placeholder 3"/>
          <p:cNvSpPr>
            <a:spLocks noGrp="1"/>
          </p:cNvSpPr>
          <p:nvPr>
            <p:ph type="sldNum" sz="quarter" idx="5"/>
          </p:nvPr>
        </p:nvSpPr>
        <p:spPr/>
        <p:txBody>
          <a:bodyPr/>
          <a:lstStyle/>
          <a:p>
            <a:fld id="{E224369B-B16E-8441-9BFC-5FDC408AD212}" type="slidenum">
              <a:rPr lang="en-US" smtClean="0"/>
              <a:t>24</a:t>
            </a:fld>
            <a:endParaRPr lang="en-US"/>
          </a:p>
        </p:txBody>
      </p:sp>
    </p:spTree>
    <p:extLst>
      <p:ext uri="{BB962C8B-B14F-4D97-AF65-F5344CB8AC3E}">
        <p14:creationId xmlns:p14="http://schemas.microsoft.com/office/powerpoint/2010/main" val="4106374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optimization is useful when only parts of a frame need to be operated on. Say we want to select the pixels that contain a dog.</a:t>
            </a:r>
          </a:p>
        </p:txBody>
      </p:sp>
      <p:sp>
        <p:nvSpPr>
          <p:cNvPr id="4" name="Slide Number Placeholder 3"/>
          <p:cNvSpPr>
            <a:spLocks noGrp="1"/>
          </p:cNvSpPr>
          <p:nvPr>
            <p:ph type="sldNum" sz="quarter" idx="5"/>
          </p:nvPr>
        </p:nvSpPr>
        <p:spPr/>
        <p:txBody>
          <a:bodyPr/>
          <a:lstStyle/>
          <a:p>
            <a:fld id="{E224369B-B16E-8441-9BFC-5FDC408AD212}" type="slidenum">
              <a:rPr lang="en-US" smtClean="0"/>
              <a:t>25</a:t>
            </a:fld>
            <a:endParaRPr lang="en-US"/>
          </a:p>
        </p:txBody>
      </p:sp>
    </p:spTree>
    <p:extLst>
      <p:ext uri="{BB962C8B-B14F-4D97-AF65-F5344CB8AC3E}">
        <p14:creationId xmlns:p14="http://schemas.microsoft.com/office/powerpoint/2010/main" val="4201212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decode the frame in raster order, meaning we start at the top-left</a:t>
            </a:r>
          </a:p>
        </p:txBody>
      </p:sp>
      <p:sp>
        <p:nvSpPr>
          <p:cNvPr id="4" name="Slide Number Placeholder 3"/>
          <p:cNvSpPr>
            <a:spLocks noGrp="1"/>
          </p:cNvSpPr>
          <p:nvPr>
            <p:ph type="sldNum" sz="quarter" idx="5"/>
          </p:nvPr>
        </p:nvSpPr>
        <p:spPr/>
        <p:txBody>
          <a:bodyPr/>
          <a:lstStyle/>
          <a:p>
            <a:fld id="{E224369B-B16E-8441-9BFC-5FDC408AD212}" type="slidenum">
              <a:rPr lang="en-US" smtClean="0"/>
              <a:t>26</a:t>
            </a:fld>
            <a:endParaRPr lang="en-US"/>
          </a:p>
        </p:txBody>
      </p:sp>
    </p:spTree>
    <p:extLst>
      <p:ext uri="{BB962C8B-B14F-4D97-AF65-F5344CB8AC3E}">
        <p14:creationId xmlns:p14="http://schemas.microsoft.com/office/powerpoint/2010/main" val="1264026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work our way down</a:t>
            </a:r>
          </a:p>
          <a:p>
            <a:endParaRPr lang="en-US" dirty="0"/>
          </a:p>
        </p:txBody>
      </p:sp>
      <p:sp>
        <p:nvSpPr>
          <p:cNvPr id="4" name="Slide Number Placeholder 3"/>
          <p:cNvSpPr>
            <a:spLocks noGrp="1"/>
          </p:cNvSpPr>
          <p:nvPr>
            <p:ph type="sldNum" sz="quarter" idx="5"/>
          </p:nvPr>
        </p:nvSpPr>
        <p:spPr/>
        <p:txBody>
          <a:bodyPr/>
          <a:lstStyle/>
          <a:p>
            <a:fld id="{E224369B-B16E-8441-9BFC-5FDC408AD212}" type="slidenum">
              <a:rPr lang="en-US" smtClean="0"/>
              <a:t>27</a:t>
            </a:fld>
            <a:endParaRPr lang="en-US"/>
          </a:p>
        </p:txBody>
      </p:sp>
    </p:spTree>
    <p:extLst>
      <p:ext uri="{BB962C8B-B14F-4D97-AF65-F5344CB8AC3E}">
        <p14:creationId xmlns:p14="http://schemas.microsoft.com/office/powerpoint/2010/main" val="2297453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4369B-B16E-8441-9BFC-5FDC408AD212}" type="slidenum">
              <a:rPr lang="en-US" smtClean="0"/>
              <a:t>28</a:t>
            </a:fld>
            <a:endParaRPr lang="en-US"/>
          </a:p>
        </p:txBody>
      </p:sp>
    </p:spTree>
    <p:extLst>
      <p:ext uri="{BB962C8B-B14F-4D97-AF65-F5344CB8AC3E}">
        <p14:creationId xmlns:p14="http://schemas.microsoft.com/office/powerpoint/2010/main" val="3125116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finally get to the last dog pixel, we have decoded the majority of the frame. This is wasteful because many of the pixels on the right of the frame don’t contain a dog</a:t>
            </a:r>
          </a:p>
        </p:txBody>
      </p:sp>
      <p:sp>
        <p:nvSpPr>
          <p:cNvPr id="4" name="Slide Number Placeholder 3"/>
          <p:cNvSpPr>
            <a:spLocks noGrp="1"/>
          </p:cNvSpPr>
          <p:nvPr>
            <p:ph type="sldNum" sz="quarter" idx="5"/>
          </p:nvPr>
        </p:nvSpPr>
        <p:spPr/>
        <p:txBody>
          <a:bodyPr/>
          <a:lstStyle/>
          <a:p>
            <a:fld id="{E224369B-B16E-8441-9BFC-5FDC408AD212}" type="slidenum">
              <a:rPr lang="en-US" smtClean="0"/>
              <a:t>29</a:t>
            </a:fld>
            <a:endParaRPr lang="en-US"/>
          </a:p>
        </p:txBody>
      </p:sp>
    </p:spTree>
    <p:extLst>
      <p:ext uri="{BB962C8B-B14F-4D97-AF65-F5344CB8AC3E}">
        <p14:creationId xmlns:p14="http://schemas.microsoft.com/office/powerpoint/2010/main" val="2113036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Some examples of types of metadata could be object labels or identifiers, weather conditions, descriptions of what is happening in the video, license plate numbers for the surveillance videos, or aggregates about the contents of the video, such as ”vehicles per frame”.</a:t>
            </a:r>
          </a:p>
        </p:txBody>
      </p:sp>
      <p:sp>
        <p:nvSpPr>
          <p:cNvPr id="4" name="Slide Number Placeholder 3"/>
          <p:cNvSpPr>
            <a:spLocks noGrp="1"/>
          </p:cNvSpPr>
          <p:nvPr>
            <p:ph type="sldNum" sz="quarter" idx="5"/>
          </p:nvPr>
        </p:nvSpPr>
        <p:spPr/>
        <p:txBody>
          <a:bodyPr/>
          <a:lstStyle/>
          <a:p>
            <a:fld id="{E224369B-B16E-8441-9BFC-5FDC408AD212}" type="slidenum">
              <a:rPr lang="en-US" smtClean="0"/>
              <a:t>3</a:t>
            </a:fld>
            <a:endParaRPr lang="en-US"/>
          </a:p>
        </p:txBody>
      </p:sp>
    </p:spTree>
    <p:extLst>
      <p:ext uri="{BB962C8B-B14F-4D97-AF65-F5344CB8AC3E}">
        <p14:creationId xmlns:p14="http://schemas.microsoft.com/office/powerpoint/2010/main" val="4033273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the number of uninteresting pixels we have to decode, we can break up the frame into tiles. Each tile is a rectangular region that can be decoded independently.</a:t>
            </a:r>
          </a:p>
          <a:p>
            <a:r>
              <a:rPr lang="en-US" dirty="0"/>
              <a:t>– So if we use the metadata about where dogs are in the video to come up with a tiling layout, we can avoid decoding non-dog pixels for this query</a:t>
            </a:r>
          </a:p>
          <a:p>
            <a:r>
              <a:rPr lang="en-US" dirty="0"/>
              <a:t>- This is easy when there is one object in the frame, but once there are multiple objects it becomes more of an optimization problem because adding tiles decreases the decode time, but increases the storage size</a:t>
            </a:r>
          </a:p>
        </p:txBody>
      </p:sp>
      <p:sp>
        <p:nvSpPr>
          <p:cNvPr id="4" name="Slide Number Placeholder 3"/>
          <p:cNvSpPr>
            <a:spLocks noGrp="1"/>
          </p:cNvSpPr>
          <p:nvPr>
            <p:ph type="sldNum" sz="quarter" idx="5"/>
          </p:nvPr>
        </p:nvSpPr>
        <p:spPr/>
        <p:txBody>
          <a:bodyPr/>
          <a:lstStyle/>
          <a:p>
            <a:fld id="{E224369B-B16E-8441-9BFC-5FDC408AD212}" type="slidenum">
              <a:rPr lang="en-US" smtClean="0"/>
              <a:t>30</a:t>
            </a:fld>
            <a:endParaRPr lang="en-US"/>
          </a:p>
        </p:txBody>
      </p:sp>
    </p:spTree>
    <p:extLst>
      <p:ext uri="{BB962C8B-B14F-4D97-AF65-F5344CB8AC3E}">
        <p14:creationId xmlns:p14="http://schemas.microsoft.com/office/powerpoint/2010/main" val="1369626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everything together, we use ideas from database cracking to incrementally partition the video and add indices. </a:t>
            </a:r>
          </a:p>
          <a:p>
            <a:pPr marL="171450" indent="-171450">
              <a:buFontTx/>
              <a:buChar char="-"/>
            </a:pPr>
            <a:r>
              <a:rPr lang="en-US" dirty="0"/>
              <a:t>We ingest videos that are compressed without regard to their contents</a:t>
            </a:r>
          </a:p>
          <a:p>
            <a:pPr marL="171450" indent="-171450">
              <a:buFontTx/>
              <a:buChar char="-"/>
            </a:pPr>
            <a:r>
              <a:rPr lang="en-US" dirty="0"/>
              <a:t>As users add metadata to the videos or execute queries, we can build indices and update the physical layout of the video to enable future queries over the video to be faster</a:t>
            </a:r>
          </a:p>
        </p:txBody>
      </p:sp>
      <p:sp>
        <p:nvSpPr>
          <p:cNvPr id="4" name="Slide Number Placeholder 3"/>
          <p:cNvSpPr>
            <a:spLocks noGrp="1"/>
          </p:cNvSpPr>
          <p:nvPr>
            <p:ph type="sldNum" sz="quarter" idx="5"/>
          </p:nvPr>
        </p:nvSpPr>
        <p:spPr/>
        <p:txBody>
          <a:bodyPr/>
          <a:lstStyle/>
          <a:p>
            <a:fld id="{E224369B-B16E-8441-9BFC-5FDC408AD212}" type="slidenum">
              <a:rPr lang="en-US" smtClean="0"/>
              <a:t>31</a:t>
            </a:fld>
            <a:endParaRPr lang="en-US"/>
          </a:p>
        </p:txBody>
      </p:sp>
    </p:spTree>
    <p:extLst>
      <p:ext uri="{BB962C8B-B14F-4D97-AF65-F5344CB8AC3E}">
        <p14:creationId xmlns:p14="http://schemas.microsoft.com/office/powerpoint/2010/main" val="177082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still in the process of implementing all of this, and we need to measure the effectiveness of the optimization technique for selection that I just talked about.</a:t>
            </a:r>
          </a:p>
          <a:p>
            <a:r>
              <a:rPr lang="en-US" dirty="0"/>
              <a:t>We also need to investigate optimizations for the more compute-heavy queries where more of the query time is spent operating on decoded videos.</a:t>
            </a:r>
          </a:p>
          <a:p>
            <a:r>
              <a:rPr lang="en-US" dirty="0"/>
              <a:t>Importantly, we also need to determine how to effectively layout videos with a lot of metadata. Creating many random access point or very small tiles could lead to very large storage sizes, so we need to come up with a way to optimize query time without exploding the storage size. </a:t>
            </a:r>
          </a:p>
          <a:p>
            <a:endParaRPr lang="en-US" dirty="0"/>
          </a:p>
          <a:p>
            <a:endParaRPr lang="en-US" dirty="0"/>
          </a:p>
          <a:p>
            <a:r>
              <a:rPr lang="en-US" dirty="0"/>
              <a:t> // It’s possible that storing a video with multiple physical layouts will allow us to optimize the layout for different metadata types while still consuming less storage than storing the video as raw frames.</a:t>
            </a:r>
          </a:p>
        </p:txBody>
      </p:sp>
      <p:sp>
        <p:nvSpPr>
          <p:cNvPr id="4" name="Slide Number Placeholder 3"/>
          <p:cNvSpPr>
            <a:spLocks noGrp="1"/>
          </p:cNvSpPr>
          <p:nvPr>
            <p:ph type="sldNum" sz="quarter" idx="5"/>
          </p:nvPr>
        </p:nvSpPr>
        <p:spPr/>
        <p:txBody>
          <a:bodyPr/>
          <a:lstStyle/>
          <a:p>
            <a:fld id="{E224369B-B16E-8441-9BFC-5FDC408AD212}" type="slidenum">
              <a:rPr lang="en-US" smtClean="0"/>
              <a:t>32</a:t>
            </a:fld>
            <a:endParaRPr lang="en-US"/>
          </a:p>
        </p:txBody>
      </p:sp>
    </p:spTree>
    <p:extLst>
      <p:ext uri="{BB962C8B-B14F-4D97-AF65-F5344CB8AC3E}">
        <p14:creationId xmlns:p14="http://schemas.microsoft.com/office/powerpoint/2010/main" val="3198348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p>
        </p:txBody>
      </p:sp>
      <p:sp>
        <p:nvSpPr>
          <p:cNvPr id="4" name="Slide Number Placeholder 3"/>
          <p:cNvSpPr>
            <a:spLocks noGrp="1"/>
          </p:cNvSpPr>
          <p:nvPr>
            <p:ph type="sldNum" sz="quarter" idx="5"/>
          </p:nvPr>
        </p:nvSpPr>
        <p:spPr/>
        <p:txBody>
          <a:bodyPr/>
          <a:lstStyle/>
          <a:p>
            <a:fld id="{E224369B-B16E-8441-9BFC-5FDC408AD212}" type="slidenum">
              <a:rPr lang="en-US" smtClean="0"/>
              <a:t>33</a:t>
            </a:fld>
            <a:endParaRPr lang="en-US"/>
          </a:p>
        </p:txBody>
      </p:sp>
    </p:spTree>
    <p:extLst>
      <p:ext uri="{BB962C8B-B14F-4D97-AF65-F5344CB8AC3E}">
        <p14:creationId xmlns:p14="http://schemas.microsoft.com/office/powerpoint/2010/main" val="2780472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fits in with the other work on data management for videos that Brandon talked about earlier.</a:t>
            </a:r>
          </a:p>
        </p:txBody>
      </p:sp>
      <p:sp>
        <p:nvSpPr>
          <p:cNvPr id="4" name="Slide Number Placeholder 3"/>
          <p:cNvSpPr>
            <a:spLocks noGrp="1"/>
          </p:cNvSpPr>
          <p:nvPr>
            <p:ph type="sldNum" sz="quarter" idx="5"/>
          </p:nvPr>
        </p:nvSpPr>
        <p:spPr/>
        <p:txBody>
          <a:bodyPr/>
          <a:lstStyle/>
          <a:p>
            <a:fld id="{B5EBC58D-1E59-47F0-B357-B0444FADC2AD}" type="slidenum">
              <a:rPr lang="en-US" smtClean="0"/>
              <a:t>34</a:t>
            </a:fld>
            <a:endParaRPr lang="en-US"/>
          </a:p>
        </p:txBody>
      </p:sp>
    </p:spTree>
    <p:extLst>
      <p:ext uri="{BB962C8B-B14F-4D97-AF65-F5344CB8AC3E}">
        <p14:creationId xmlns:p14="http://schemas.microsoft.com/office/powerpoint/2010/main" val="24312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example queries. </a:t>
            </a:r>
          </a:p>
          <a:p>
            <a:endParaRPr lang="en-US" dirty="0"/>
          </a:p>
          <a:p>
            <a:r>
              <a:rPr lang="en-US" dirty="0"/>
              <a:t>Due to time we are only going to go in depth for the optimizations for select queries like this one, but we are working on the rest</a:t>
            </a:r>
          </a:p>
        </p:txBody>
      </p:sp>
      <p:sp>
        <p:nvSpPr>
          <p:cNvPr id="4" name="Slide Number Placeholder 3"/>
          <p:cNvSpPr>
            <a:spLocks noGrp="1"/>
          </p:cNvSpPr>
          <p:nvPr>
            <p:ph type="sldNum" sz="quarter" idx="5"/>
          </p:nvPr>
        </p:nvSpPr>
        <p:spPr/>
        <p:txBody>
          <a:bodyPr/>
          <a:lstStyle/>
          <a:p>
            <a:fld id="{E224369B-B16E-8441-9BFC-5FDC408AD212}" type="slidenum">
              <a:rPr lang="en-US" smtClean="0"/>
              <a:t>4</a:t>
            </a:fld>
            <a:endParaRPr lang="en-US"/>
          </a:p>
        </p:txBody>
      </p:sp>
    </p:spTree>
    <p:extLst>
      <p:ext uri="{BB962C8B-B14F-4D97-AF65-F5344CB8AC3E}">
        <p14:creationId xmlns:p14="http://schemas.microsoft.com/office/powerpoint/2010/main" val="406903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4369B-B16E-8441-9BFC-5FDC408AD212}" type="slidenum">
              <a:rPr lang="en-US" smtClean="0"/>
              <a:t>5</a:t>
            </a:fld>
            <a:endParaRPr lang="en-US"/>
          </a:p>
        </p:txBody>
      </p:sp>
    </p:spTree>
    <p:extLst>
      <p:ext uri="{BB962C8B-B14F-4D97-AF65-F5344CB8AC3E}">
        <p14:creationId xmlns:p14="http://schemas.microsoft.com/office/powerpoint/2010/main" val="166959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problem to address is now that we have the metadata, how do we store it? </a:t>
            </a:r>
          </a:p>
        </p:txBody>
      </p:sp>
      <p:sp>
        <p:nvSpPr>
          <p:cNvPr id="4" name="Slide Number Placeholder 3"/>
          <p:cNvSpPr>
            <a:spLocks noGrp="1"/>
          </p:cNvSpPr>
          <p:nvPr>
            <p:ph type="sldNum" sz="quarter" idx="5"/>
          </p:nvPr>
        </p:nvSpPr>
        <p:spPr/>
        <p:txBody>
          <a:bodyPr/>
          <a:lstStyle/>
          <a:p>
            <a:fld id="{E224369B-B16E-8441-9BFC-5FDC408AD212}" type="slidenum">
              <a:rPr lang="en-US" smtClean="0"/>
              <a:t>6</a:t>
            </a:fld>
            <a:endParaRPr lang="en-US"/>
          </a:p>
        </p:txBody>
      </p:sp>
    </p:spTree>
    <p:extLst>
      <p:ext uri="{BB962C8B-B14F-4D97-AF65-F5344CB8AC3E}">
        <p14:creationId xmlns:p14="http://schemas.microsoft.com/office/powerpoint/2010/main" val="2536529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the object recognition case, for example. The metadata it generates are labels associated with regions of the video. We create a relational table that has one or more columns for the metadata-specific information. In this case it’s a label, but for other types of metadata there could be multiple columns. There is also a column for the volume associated with the metadata.</a:t>
            </a:r>
          </a:p>
          <a:p>
            <a:endParaRPr lang="en-US" dirty="0"/>
          </a:p>
          <a:p>
            <a:r>
              <a:rPr lang="en-US" dirty="0"/>
              <a:t>I am </a:t>
            </a:r>
            <a:r>
              <a:rPr lang="en-US" dirty="0" err="1"/>
              <a:t>oversimplifiying</a:t>
            </a:r>
            <a:r>
              <a:rPr lang="en-US" dirty="0"/>
              <a:t> this here because we actually consider a larger space.</a:t>
            </a:r>
          </a:p>
          <a:p>
            <a:endParaRPr lang="en-US" dirty="0"/>
          </a:p>
          <a:p>
            <a:r>
              <a:rPr lang="en-US" dirty="0"/>
              <a:t>Now that we know how the metadata is actually stored, we can consider how to execute the queries.</a:t>
            </a:r>
          </a:p>
        </p:txBody>
      </p:sp>
      <p:sp>
        <p:nvSpPr>
          <p:cNvPr id="4" name="Slide Number Placeholder 3"/>
          <p:cNvSpPr>
            <a:spLocks noGrp="1"/>
          </p:cNvSpPr>
          <p:nvPr>
            <p:ph type="sldNum" sz="quarter" idx="5"/>
          </p:nvPr>
        </p:nvSpPr>
        <p:spPr/>
        <p:txBody>
          <a:bodyPr/>
          <a:lstStyle/>
          <a:p>
            <a:fld id="{E224369B-B16E-8441-9BFC-5FDC408AD212}" type="slidenum">
              <a:rPr lang="en-US" smtClean="0"/>
              <a:t>7</a:t>
            </a:fld>
            <a:endParaRPr lang="en-US"/>
          </a:p>
        </p:txBody>
      </p:sp>
    </p:spTree>
    <p:extLst>
      <p:ext uri="{BB962C8B-B14F-4D97-AF65-F5344CB8AC3E}">
        <p14:creationId xmlns:p14="http://schemas.microsoft.com/office/powerpoint/2010/main" val="259172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that we know how the metadata is stored, we can look at how to execute queries over the videos and metadata. </a:t>
            </a:r>
          </a:p>
          <a:p>
            <a:pPr marL="171450" indent="-171450">
              <a:buFontTx/>
              <a:buChar char="-"/>
            </a:pPr>
            <a:endParaRPr lang="en-US" dirty="0"/>
          </a:p>
          <a:p>
            <a:pPr marL="171450" indent="-171450">
              <a:buFontTx/>
              <a:buChar char="-"/>
            </a:pPr>
            <a:r>
              <a:rPr lang="en-US" dirty="0"/>
              <a:t>We execute queries over compressed videos. This is required because due to the large quantity of video data, it is infeasible to store it all as raw frames. For example, </a:t>
            </a:r>
            <a:r>
              <a:rPr lang="en-US" dirty="0" err="1"/>
              <a:t>youtube</a:t>
            </a:r>
            <a:r>
              <a:rPr lang="en-US" dirty="0"/>
              <a:t> has over 500,000 hours of video uploaded every day. Storing this quantity of videos as raw frames would consume </a:t>
            </a:r>
            <a:r>
              <a:rPr lang="en-US" dirty="0" err="1"/>
              <a:t>pedabytes</a:t>
            </a:r>
            <a:r>
              <a:rPr lang="en-US" dirty="0"/>
              <a:t> of storage, but by compressing videos you can achieve ~100x space reduction. Operating over raw frames is not a feasible option. The codecs used to perform the compression also are not flexible as they are built into hardware, so we have to work with them.</a:t>
            </a:r>
          </a:p>
          <a:p>
            <a:pPr marL="171450" indent="-171450">
              <a:buFontTx/>
              <a:buChar char="-"/>
            </a:pPr>
            <a:r>
              <a:rPr lang="en-US" dirty="0"/>
              <a:t>Because we are performing queries over compressed videos, decoding the video to get the raw frames and re-encoding the processed video take a significant portion of the query time.</a:t>
            </a:r>
          </a:p>
          <a:p>
            <a:pPr marL="171450" indent="-171450">
              <a:buFontTx/>
              <a:buChar char="-"/>
            </a:pPr>
            <a:r>
              <a:rPr lang="en-US" dirty="0"/>
              <a:t>Drawing boxes over people is a fairly computationally heavy query compared to selecting frames, but even in that case encoding and decoding take up a significant chunk of the total query time.</a:t>
            </a:r>
          </a:p>
          <a:p>
            <a:pPr marL="171450" indent="-171450">
              <a:buFontTx/>
              <a:buChar char="-"/>
            </a:pPr>
            <a:r>
              <a:rPr lang="en-US" dirty="0"/>
              <a:t>Next I’ll talk about some ideas we have to reduce this time.</a:t>
            </a:r>
          </a:p>
          <a:p>
            <a:pPr marL="171450" indent="-171450">
              <a:buFontTx/>
              <a:buChar char="-"/>
            </a:pPr>
            <a:endParaRPr lang="en-US" dirty="0"/>
          </a:p>
          <a:p>
            <a:pPr marL="171450" indent="-171450">
              <a:buFontTx/>
              <a:buChar char="-"/>
            </a:pPr>
            <a:endParaRPr lang="en-US" dirty="0"/>
          </a:p>
          <a:p>
            <a:pPr marL="171450" indent="-171450">
              <a:buFontTx/>
              <a:buChar char="-"/>
            </a:pPr>
            <a:r>
              <a:rPr lang="en-US" dirty="0"/>
              <a:t>https://</a:t>
            </a:r>
            <a:r>
              <a:rPr lang="en-US" dirty="0" err="1"/>
              <a:t>www.businessinsider.com</a:t>
            </a:r>
            <a:r>
              <a:rPr lang="en-US" dirty="0"/>
              <a:t>/viewers-find-objectionable-content-on-youtube-kids-2017-11</a:t>
            </a:r>
          </a:p>
        </p:txBody>
      </p:sp>
      <p:sp>
        <p:nvSpPr>
          <p:cNvPr id="4" name="Slide Number Placeholder 3"/>
          <p:cNvSpPr>
            <a:spLocks noGrp="1"/>
          </p:cNvSpPr>
          <p:nvPr>
            <p:ph type="sldNum" sz="quarter" idx="5"/>
          </p:nvPr>
        </p:nvSpPr>
        <p:spPr/>
        <p:txBody>
          <a:bodyPr/>
          <a:lstStyle/>
          <a:p>
            <a:fld id="{E224369B-B16E-8441-9BFC-5FDC408AD212}" type="slidenum">
              <a:rPr lang="en-US" smtClean="0"/>
              <a:t>8</a:t>
            </a:fld>
            <a:endParaRPr lang="en-US"/>
          </a:p>
        </p:txBody>
      </p:sp>
    </p:spTree>
    <p:extLst>
      <p:ext uri="{BB962C8B-B14F-4D97-AF65-F5344CB8AC3E}">
        <p14:creationId xmlns:p14="http://schemas.microsoft.com/office/powerpoint/2010/main" val="1634230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First, let’s look at how we might naively run a query to select frames that contain dogs. In this example video showing a worst case, there is only a dog at the last frame, so we have to retrieve that last frame. </a:t>
            </a:r>
          </a:p>
        </p:txBody>
      </p:sp>
      <p:sp>
        <p:nvSpPr>
          <p:cNvPr id="4" name="Slide Number Placeholder 3"/>
          <p:cNvSpPr>
            <a:spLocks noGrp="1"/>
          </p:cNvSpPr>
          <p:nvPr>
            <p:ph type="sldNum" sz="quarter" idx="5"/>
          </p:nvPr>
        </p:nvSpPr>
        <p:spPr/>
        <p:txBody>
          <a:bodyPr/>
          <a:lstStyle/>
          <a:p>
            <a:fld id="{E224369B-B16E-8441-9BFC-5FDC408AD212}" type="slidenum">
              <a:rPr lang="en-US" smtClean="0"/>
              <a:t>9</a:t>
            </a:fld>
            <a:endParaRPr lang="en-US"/>
          </a:p>
        </p:txBody>
      </p:sp>
    </p:spTree>
    <p:extLst>
      <p:ext uri="{BB962C8B-B14F-4D97-AF65-F5344CB8AC3E}">
        <p14:creationId xmlns:p14="http://schemas.microsoft.com/office/powerpoint/2010/main" val="42512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4AA0C4-83B8-A94C-9D20-1F49F9A0CA28}" type="datetime1">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3159558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AE332F-A230-8B44-86FB-D977B4947E8E}" type="datetime1">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159500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EE466-E7DD-AA4B-9A3E-F45A913A028C}" type="datetime1">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82983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41414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C03F3-1C23-4A40-A458-64004C632245}" type="datetime1">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A3F1C-F094-42A8-B55F-CC894532161C}" type="slidenum">
              <a:rPr lang="en-US" smtClean="0"/>
              <a:t>‹#›</a:t>
            </a:fld>
            <a:endParaRPr lang="en-US"/>
          </a:p>
        </p:txBody>
      </p:sp>
    </p:spTree>
    <p:extLst>
      <p:ext uri="{BB962C8B-B14F-4D97-AF65-F5344CB8AC3E}">
        <p14:creationId xmlns:p14="http://schemas.microsoft.com/office/powerpoint/2010/main" val="370705293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06D52-6DDF-1945-B3B5-F0DCF3412688}" type="datetime1">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365929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0A37D5-93D6-5B44-B4BD-0405A8CB197E}" type="datetime1">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353278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A271D6-AD9B-DF4B-B2FB-3FB4D0D26F37}" type="datetime1">
              <a:rPr lang="en-US" smtClean="0"/>
              <a:t>7/18/19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7982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A08C38-517E-4A43-AD71-CD5561C5453B}" type="datetime1">
              <a:rPr lang="en-US" smtClean="0"/>
              <a:t>7/18/19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377921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6AB59F-0FB0-524A-96BD-88FFC5BF8839}" type="datetime1">
              <a:rPr lang="en-US" smtClean="0"/>
              <a:t>7/18/19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378985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26092-6017-4741-9ABE-575D601FF2DC}" type="datetime1">
              <a:rPr lang="en-US" smtClean="0"/>
              <a:t>7/18/19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3308648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2AB35C-57F5-3140-88F4-025CC57CBE6A}" type="datetime1">
              <a:rPr lang="en-US" smtClean="0"/>
              <a:t>7/18/19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1012090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3CE49-10C9-7749-B64C-AD49D05A854C}" type="datetime1">
              <a:rPr lang="en-US" smtClean="0"/>
              <a:t>7/18/19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C5F49-9086-594F-AEFB-984AF1F4AAAB}" type="slidenum">
              <a:rPr lang="en-US" smtClean="0"/>
              <a:t>‹#›</a:t>
            </a:fld>
            <a:endParaRPr lang="en-US"/>
          </a:p>
        </p:txBody>
      </p:sp>
    </p:spTree>
    <p:extLst>
      <p:ext uri="{BB962C8B-B14F-4D97-AF65-F5344CB8AC3E}">
        <p14:creationId xmlns:p14="http://schemas.microsoft.com/office/powerpoint/2010/main" val="2838679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DBDA1-D2DB-DD46-8B2A-AE0A2E37DE6E}" type="datetime1">
              <a:rPr lang="en-US" smtClean="0"/>
              <a:t>7/18/19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C5F49-9086-594F-AEFB-984AF1F4AAAB}" type="slidenum">
              <a:rPr lang="en-US" smtClean="0"/>
              <a:t>‹#›</a:t>
            </a:fld>
            <a:endParaRPr lang="en-US"/>
          </a:p>
        </p:txBody>
      </p:sp>
    </p:spTree>
    <p:extLst>
      <p:ext uri="{BB962C8B-B14F-4D97-AF65-F5344CB8AC3E}">
        <p14:creationId xmlns:p14="http://schemas.microsoft.com/office/powerpoint/2010/main" val="2945498643"/>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8.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9.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10.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11.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8" Type="http://schemas.openxmlformats.org/officeDocument/2006/relationships/comments" Target="../comments/comment12.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8" Type="http://schemas.openxmlformats.org/officeDocument/2006/relationships/comments" Target="../comments/comment13.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16.xml.rels><?xml version="1.0" encoding="UTF-8" standalone="yes"?>
<Relationships xmlns="http://schemas.openxmlformats.org/package/2006/relationships"><Relationship Id="rId8" Type="http://schemas.openxmlformats.org/officeDocument/2006/relationships/comments" Target="../comments/comment14.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8" Type="http://schemas.openxmlformats.org/officeDocument/2006/relationships/comments" Target="../comments/comment15.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8" Type="http://schemas.openxmlformats.org/officeDocument/2006/relationships/comments" Target="../comments/comment16.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8" Type="http://schemas.openxmlformats.org/officeDocument/2006/relationships/comments" Target="../comments/comment17.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omments" Target="../comments/comment18.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8" Type="http://schemas.openxmlformats.org/officeDocument/2006/relationships/comments" Target="../comments/comment19.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20.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21.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8" Type="http://schemas.openxmlformats.org/officeDocument/2006/relationships/comments" Target="../comments/comment22.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omments" Target="../comments/commen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omments" Target="../comments/comment24.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omments" Target="../comments/comment25.xml"/><Relationship Id="rId4" Type="http://schemas.openxmlformats.org/officeDocument/2006/relationships/hyperlink" Target="http://commons.wikimedia.org/wiki/File:Golden_Retriever_Hund_Dog.JP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comments" Target="../comments/comment4.xm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omments" Target="../comments/comment5.xml"/><Relationship Id="rId5" Type="http://schemas.openxmlformats.org/officeDocument/2006/relationships/image" Target="../media/image9.png"/><Relationship Id="rId4" Type="http://schemas.openxmlformats.org/officeDocument/2006/relationships/hyperlink" Target="http://commons.wikimedia.org/wiki/File:Golden_Retriever_Hund_Dog.JPG"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hyperlink" Target="http://commons.wikimedia.org/wiki/File:Golden_Retriever_Hund_Dog.JPG" TargetMode="External"/><Relationship Id="rId7" Type="http://schemas.openxmlformats.org/officeDocument/2006/relationships/hyperlink" Target="http://jocarra.deviantart.com/art/STOCK-Green-Grass-1-23983106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29F9F-C011-A748-83F8-B6825CD62F5B}"/>
              </a:ext>
            </a:extLst>
          </p:cNvPr>
          <p:cNvSpPr>
            <a:spLocks noGrp="1"/>
          </p:cNvSpPr>
          <p:nvPr>
            <p:ph type="ctrTitle"/>
          </p:nvPr>
        </p:nvSpPr>
        <p:spPr/>
        <p:txBody>
          <a:bodyPr/>
          <a:lstStyle/>
          <a:p>
            <a:r>
              <a:rPr lang="en-US" b="1" dirty="0"/>
              <a:t>Towards Efficient Querying of Rich Video Content</a:t>
            </a:r>
          </a:p>
        </p:txBody>
      </p:sp>
      <p:sp>
        <p:nvSpPr>
          <p:cNvPr id="3" name="Subtitle 2">
            <a:extLst>
              <a:ext uri="{FF2B5EF4-FFF2-40B4-BE49-F238E27FC236}">
                <a16:creationId xmlns:a16="http://schemas.microsoft.com/office/drawing/2014/main" id="{B1A42ED2-F48B-FF4A-B7F4-9DF5660A0A1D}"/>
              </a:ext>
            </a:extLst>
          </p:cNvPr>
          <p:cNvSpPr>
            <a:spLocks noGrp="1"/>
          </p:cNvSpPr>
          <p:nvPr>
            <p:ph type="subTitle" idx="1"/>
          </p:nvPr>
        </p:nvSpPr>
        <p:spPr/>
        <p:txBody>
          <a:bodyPr/>
          <a:lstStyle/>
          <a:p>
            <a:r>
              <a:rPr lang="en-US" dirty="0"/>
              <a:t>Maureen </a:t>
            </a:r>
            <a:r>
              <a:rPr lang="en-US" dirty="0" err="1"/>
              <a:t>Daum</a:t>
            </a:r>
            <a:endParaRPr lang="en-US" dirty="0"/>
          </a:p>
        </p:txBody>
      </p:sp>
      <p:pic>
        <p:nvPicPr>
          <p:cNvPr id="7" name="Picture 6">
            <a:extLst>
              <a:ext uri="{FF2B5EF4-FFF2-40B4-BE49-F238E27FC236}">
                <a16:creationId xmlns:a16="http://schemas.microsoft.com/office/drawing/2014/main" id="{9F822D38-D2AB-6248-B3BD-2ABC00961B45}"/>
              </a:ext>
            </a:extLst>
          </p:cNvPr>
          <p:cNvPicPr>
            <a:picLocks noChangeAspect="1"/>
          </p:cNvPicPr>
          <p:nvPr/>
        </p:nvPicPr>
        <p:blipFill>
          <a:blip r:embed="rId3"/>
          <a:stretch>
            <a:fillRect/>
          </a:stretch>
        </p:blipFill>
        <p:spPr>
          <a:xfrm>
            <a:off x="2524658" y="5426075"/>
            <a:ext cx="9403752" cy="1050917"/>
          </a:xfrm>
          <a:prstGeom prst="rect">
            <a:avLst/>
          </a:prstGeom>
        </p:spPr>
      </p:pic>
      <p:pic>
        <p:nvPicPr>
          <p:cNvPr id="11" name="Graphic 10">
            <a:extLst>
              <a:ext uri="{FF2B5EF4-FFF2-40B4-BE49-F238E27FC236}">
                <a16:creationId xmlns:a16="http://schemas.microsoft.com/office/drawing/2014/main" id="{3B064693-28E7-9645-B2D1-E66FF69744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590" y="5257800"/>
            <a:ext cx="1564913" cy="1455733"/>
          </a:xfrm>
          <a:prstGeom prst="rect">
            <a:avLst/>
          </a:prstGeom>
        </p:spPr>
      </p:pic>
    </p:spTree>
    <p:extLst>
      <p:ext uri="{BB962C8B-B14F-4D97-AF65-F5344CB8AC3E}">
        <p14:creationId xmlns:p14="http://schemas.microsoft.com/office/powerpoint/2010/main" val="3647879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10</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Tree>
    <p:extLst>
      <p:ext uri="{BB962C8B-B14F-4D97-AF65-F5344CB8AC3E}">
        <p14:creationId xmlns:p14="http://schemas.microsoft.com/office/powerpoint/2010/main" val="338803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11</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Tree>
    <p:extLst>
      <p:ext uri="{BB962C8B-B14F-4D97-AF65-F5344CB8AC3E}">
        <p14:creationId xmlns:p14="http://schemas.microsoft.com/office/powerpoint/2010/main" val="1646076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12</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
        <p:nvSpPr>
          <p:cNvPr id="28" name="Triangle 27">
            <a:extLst>
              <a:ext uri="{FF2B5EF4-FFF2-40B4-BE49-F238E27FC236}">
                <a16:creationId xmlns:a16="http://schemas.microsoft.com/office/drawing/2014/main" id="{A32E96F2-A970-BA42-9C37-01E561C77F24}"/>
              </a:ext>
            </a:extLst>
          </p:cNvPr>
          <p:cNvSpPr>
            <a:spLocks noChangeAspect="1"/>
          </p:cNvSpPr>
          <p:nvPr/>
        </p:nvSpPr>
        <p:spPr>
          <a:xfrm>
            <a:off x="2612209" y="300692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848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13</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
        <p:nvSpPr>
          <p:cNvPr id="28" name="Triangle 27">
            <a:extLst>
              <a:ext uri="{FF2B5EF4-FFF2-40B4-BE49-F238E27FC236}">
                <a16:creationId xmlns:a16="http://schemas.microsoft.com/office/drawing/2014/main" id="{A32E96F2-A970-BA42-9C37-01E561C77F24}"/>
              </a:ext>
            </a:extLst>
          </p:cNvPr>
          <p:cNvSpPr>
            <a:spLocks noChangeAspect="1"/>
          </p:cNvSpPr>
          <p:nvPr/>
        </p:nvSpPr>
        <p:spPr>
          <a:xfrm>
            <a:off x="2612209" y="300692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B75E252A-6872-8A4A-B40C-C621AE8E2A1E}"/>
              </a:ext>
            </a:extLst>
          </p:cNvPr>
          <p:cNvSpPr>
            <a:spLocks noChangeAspect="1"/>
          </p:cNvSpPr>
          <p:nvPr/>
        </p:nvSpPr>
        <p:spPr>
          <a:xfrm>
            <a:off x="3884133" y="3009526"/>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23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14</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
        <p:nvSpPr>
          <p:cNvPr id="28" name="Triangle 27">
            <a:extLst>
              <a:ext uri="{FF2B5EF4-FFF2-40B4-BE49-F238E27FC236}">
                <a16:creationId xmlns:a16="http://schemas.microsoft.com/office/drawing/2014/main" id="{A32E96F2-A970-BA42-9C37-01E561C77F24}"/>
              </a:ext>
            </a:extLst>
          </p:cNvPr>
          <p:cNvSpPr>
            <a:spLocks noChangeAspect="1"/>
          </p:cNvSpPr>
          <p:nvPr/>
        </p:nvSpPr>
        <p:spPr>
          <a:xfrm>
            <a:off x="2612209" y="300692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B75E252A-6872-8A4A-B40C-C621AE8E2A1E}"/>
              </a:ext>
            </a:extLst>
          </p:cNvPr>
          <p:cNvSpPr>
            <a:spLocks noChangeAspect="1"/>
          </p:cNvSpPr>
          <p:nvPr/>
        </p:nvSpPr>
        <p:spPr>
          <a:xfrm>
            <a:off x="3884133" y="3009526"/>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C9135B3-F186-D34B-840F-2FD3F2692DF5}"/>
              </a:ext>
            </a:extLst>
          </p:cNvPr>
          <p:cNvSpPr>
            <a:spLocks noChangeAspect="1"/>
          </p:cNvSpPr>
          <p:nvPr/>
        </p:nvSpPr>
        <p:spPr>
          <a:xfrm>
            <a:off x="5136804" y="3013523"/>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67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15</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
        <p:nvSpPr>
          <p:cNvPr id="28" name="Triangle 27">
            <a:extLst>
              <a:ext uri="{FF2B5EF4-FFF2-40B4-BE49-F238E27FC236}">
                <a16:creationId xmlns:a16="http://schemas.microsoft.com/office/drawing/2014/main" id="{A32E96F2-A970-BA42-9C37-01E561C77F24}"/>
              </a:ext>
            </a:extLst>
          </p:cNvPr>
          <p:cNvSpPr>
            <a:spLocks noChangeAspect="1"/>
          </p:cNvSpPr>
          <p:nvPr/>
        </p:nvSpPr>
        <p:spPr>
          <a:xfrm>
            <a:off x="2612209" y="300692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B75E252A-6872-8A4A-B40C-C621AE8E2A1E}"/>
              </a:ext>
            </a:extLst>
          </p:cNvPr>
          <p:cNvSpPr>
            <a:spLocks noChangeAspect="1"/>
          </p:cNvSpPr>
          <p:nvPr/>
        </p:nvSpPr>
        <p:spPr>
          <a:xfrm>
            <a:off x="3884133" y="3009526"/>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C9135B3-F186-D34B-840F-2FD3F2692DF5}"/>
              </a:ext>
            </a:extLst>
          </p:cNvPr>
          <p:cNvSpPr>
            <a:spLocks noChangeAspect="1"/>
          </p:cNvSpPr>
          <p:nvPr/>
        </p:nvSpPr>
        <p:spPr>
          <a:xfrm>
            <a:off x="5136804" y="3013523"/>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CA3D8CAF-35E6-F24A-9E13-0ABEA26E6F36}"/>
              </a:ext>
            </a:extLst>
          </p:cNvPr>
          <p:cNvSpPr>
            <a:spLocks noChangeAspect="1"/>
          </p:cNvSpPr>
          <p:nvPr/>
        </p:nvSpPr>
        <p:spPr>
          <a:xfrm>
            <a:off x="6395028" y="300471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739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16</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
        <p:nvSpPr>
          <p:cNvPr id="28" name="Triangle 27">
            <a:extLst>
              <a:ext uri="{FF2B5EF4-FFF2-40B4-BE49-F238E27FC236}">
                <a16:creationId xmlns:a16="http://schemas.microsoft.com/office/drawing/2014/main" id="{A32E96F2-A970-BA42-9C37-01E561C77F24}"/>
              </a:ext>
            </a:extLst>
          </p:cNvPr>
          <p:cNvSpPr>
            <a:spLocks noChangeAspect="1"/>
          </p:cNvSpPr>
          <p:nvPr/>
        </p:nvSpPr>
        <p:spPr>
          <a:xfrm>
            <a:off x="2612209" y="300692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B75E252A-6872-8A4A-B40C-C621AE8E2A1E}"/>
              </a:ext>
            </a:extLst>
          </p:cNvPr>
          <p:cNvSpPr>
            <a:spLocks noChangeAspect="1"/>
          </p:cNvSpPr>
          <p:nvPr/>
        </p:nvSpPr>
        <p:spPr>
          <a:xfrm>
            <a:off x="3884133" y="3009526"/>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C9135B3-F186-D34B-840F-2FD3F2692DF5}"/>
              </a:ext>
            </a:extLst>
          </p:cNvPr>
          <p:cNvSpPr>
            <a:spLocks noChangeAspect="1"/>
          </p:cNvSpPr>
          <p:nvPr/>
        </p:nvSpPr>
        <p:spPr>
          <a:xfrm>
            <a:off x="5136804" y="3013523"/>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CA3D8CAF-35E6-F24A-9E13-0ABEA26E6F36}"/>
              </a:ext>
            </a:extLst>
          </p:cNvPr>
          <p:cNvSpPr>
            <a:spLocks noChangeAspect="1"/>
          </p:cNvSpPr>
          <p:nvPr/>
        </p:nvSpPr>
        <p:spPr>
          <a:xfrm>
            <a:off x="6395028" y="300471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05890954-85D8-A944-AA1E-5215EB490A2F}"/>
              </a:ext>
            </a:extLst>
          </p:cNvPr>
          <p:cNvSpPr>
            <a:spLocks noChangeAspect="1"/>
          </p:cNvSpPr>
          <p:nvPr/>
        </p:nvSpPr>
        <p:spPr>
          <a:xfrm>
            <a:off x="7677692" y="3007910"/>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792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17</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
        <p:nvSpPr>
          <p:cNvPr id="28" name="Triangle 27">
            <a:extLst>
              <a:ext uri="{FF2B5EF4-FFF2-40B4-BE49-F238E27FC236}">
                <a16:creationId xmlns:a16="http://schemas.microsoft.com/office/drawing/2014/main" id="{A32E96F2-A970-BA42-9C37-01E561C77F24}"/>
              </a:ext>
            </a:extLst>
          </p:cNvPr>
          <p:cNvSpPr>
            <a:spLocks noChangeAspect="1"/>
          </p:cNvSpPr>
          <p:nvPr/>
        </p:nvSpPr>
        <p:spPr>
          <a:xfrm>
            <a:off x="2612209" y="300692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B75E252A-6872-8A4A-B40C-C621AE8E2A1E}"/>
              </a:ext>
            </a:extLst>
          </p:cNvPr>
          <p:cNvSpPr>
            <a:spLocks noChangeAspect="1"/>
          </p:cNvSpPr>
          <p:nvPr/>
        </p:nvSpPr>
        <p:spPr>
          <a:xfrm>
            <a:off x="3884133" y="3009526"/>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C9135B3-F186-D34B-840F-2FD3F2692DF5}"/>
              </a:ext>
            </a:extLst>
          </p:cNvPr>
          <p:cNvSpPr>
            <a:spLocks noChangeAspect="1"/>
          </p:cNvSpPr>
          <p:nvPr/>
        </p:nvSpPr>
        <p:spPr>
          <a:xfrm>
            <a:off x="5136804" y="3013523"/>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CA3D8CAF-35E6-F24A-9E13-0ABEA26E6F36}"/>
              </a:ext>
            </a:extLst>
          </p:cNvPr>
          <p:cNvSpPr>
            <a:spLocks noChangeAspect="1"/>
          </p:cNvSpPr>
          <p:nvPr/>
        </p:nvSpPr>
        <p:spPr>
          <a:xfrm>
            <a:off x="6395028" y="300471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05890954-85D8-A944-AA1E-5215EB490A2F}"/>
              </a:ext>
            </a:extLst>
          </p:cNvPr>
          <p:cNvSpPr>
            <a:spLocks noChangeAspect="1"/>
          </p:cNvSpPr>
          <p:nvPr/>
        </p:nvSpPr>
        <p:spPr>
          <a:xfrm>
            <a:off x="7677692" y="3007910"/>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F9D7DC77-D0E9-E04E-90A8-410357FD818A}"/>
              </a:ext>
            </a:extLst>
          </p:cNvPr>
          <p:cNvSpPr>
            <a:spLocks noChangeAspect="1"/>
          </p:cNvSpPr>
          <p:nvPr/>
        </p:nvSpPr>
        <p:spPr>
          <a:xfrm>
            <a:off x="8892822" y="3013523"/>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75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18</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
        <p:nvSpPr>
          <p:cNvPr id="28" name="Triangle 27">
            <a:extLst>
              <a:ext uri="{FF2B5EF4-FFF2-40B4-BE49-F238E27FC236}">
                <a16:creationId xmlns:a16="http://schemas.microsoft.com/office/drawing/2014/main" id="{A32E96F2-A970-BA42-9C37-01E561C77F24}"/>
              </a:ext>
            </a:extLst>
          </p:cNvPr>
          <p:cNvSpPr>
            <a:spLocks noChangeAspect="1"/>
          </p:cNvSpPr>
          <p:nvPr/>
        </p:nvSpPr>
        <p:spPr>
          <a:xfrm>
            <a:off x="2612209" y="300692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B75E252A-6872-8A4A-B40C-C621AE8E2A1E}"/>
              </a:ext>
            </a:extLst>
          </p:cNvPr>
          <p:cNvSpPr>
            <a:spLocks noChangeAspect="1"/>
          </p:cNvSpPr>
          <p:nvPr/>
        </p:nvSpPr>
        <p:spPr>
          <a:xfrm>
            <a:off x="3884133" y="3009526"/>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C9135B3-F186-D34B-840F-2FD3F2692DF5}"/>
              </a:ext>
            </a:extLst>
          </p:cNvPr>
          <p:cNvSpPr>
            <a:spLocks noChangeAspect="1"/>
          </p:cNvSpPr>
          <p:nvPr/>
        </p:nvSpPr>
        <p:spPr>
          <a:xfrm>
            <a:off x="5136804" y="3013523"/>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CA3D8CAF-35E6-F24A-9E13-0ABEA26E6F36}"/>
              </a:ext>
            </a:extLst>
          </p:cNvPr>
          <p:cNvSpPr>
            <a:spLocks noChangeAspect="1"/>
          </p:cNvSpPr>
          <p:nvPr/>
        </p:nvSpPr>
        <p:spPr>
          <a:xfrm>
            <a:off x="6395028" y="300471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05890954-85D8-A944-AA1E-5215EB490A2F}"/>
              </a:ext>
            </a:extLst>
          </p:cNvPr>
          <p:cNvSpPr>
            <a:spLocks noChangeAspect="1"/>
          </p:cNvSpPr>
          <p:nvPr/>
        </p:nvSpPr>
        <p:spPr>
          <a:xfrm>
            <a:off x="7677692" y="3007910"/>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F9D7DC77-D0E9-E04E-90A8-410357FD818A}"/>
              </a:ext>
            </a:extLst>
          </p:cNvPr>
          <p:cNvSpPr>
            <a:spLocks noChangeAspect="1"/>
          </p:cNvSpPr>
          <p:nvPr/>
        </p:nvSpPr>
        <p:spPr>
          <a:xfrm>
            <a:off x="8892822" y="3013523"/>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8BA6FD87-F0A6-8946-B000-3483D6DF1130}"/>
              </a:ext>
            </a:extLst>
          </p:cNvPr>
          <p:cNvSpPr>
            <a:spLocks noChangeAspect="1"/>
          </p:cNvSpPr>
          <p:nvPr/>
        </p:nvSpPr>
        <p:spPr>
          <a:xfrm>
            <a:off x="10194141" y="3013523"/>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542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FB4CF75-5555-444E-8EE9-771ECC667FE4}"/>
              </a:ext>
            </a:extLst>
          </p:cNvPr>
          <p:cNvSpPr/>
          <p:nvPr/>
        </p:nvSpPr>
        <p:spPr>
          <a:xfrm>
            <a:off x="8625942" y="2696321"/>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5" name="Rectangle 44">
            <a:extLst>
              <a:ext uri="{FF2B5EF4-FFF2-40B4-BE49-F238E27FC236}">
                <a16:creationId xmlns:a16="http://schemas.microsoft.com/office/drawing/2014/main" id="{E184D516-BEC1-F84E-AE77-02A530EA11C2}"/>
              </a:ext>
            </a:extLst>
          </p:cNvPr>
          <p:cNvSpPr/>
          <p:nvPr/>
        </p:nvSpPr>
        <p:spPr>
          <a:xfrm>
            <a:off x="7344229"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4" name="Rectangle 43">
            <a:extLst>
              <a:ext uri="{FF2B5EF4-FFF2-40B4-BE49-F238E27FC236}">
                <a16:creationId xmlns:a16="http://schemas.microsoft.com/office/drawing/2014/main" id="{BFC86F6C-DAB8-C24C-B735-714E39562C2F}"/>
              </a:ext>
            </a:extLst>
          </p:cNvPr>
          <p:cNvSpPr/>
          <p:nvPr/>
        </p:nvSpPr>
        <p:spPr>
          <a:xfrm>
            <a:off x="6095992"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3" name="Rectangle 42">
            <a:extLst>
              <a:ext uri="{FF2B5EF4-FFF2-40B4-BE49-F238E27FC236}">
                <a16:creationId xmlns:a16="http://schemas.microsoft.com/office/drawing/2014/main" id="{9D163FCB-A52E-3945-90A3-B7EFB6A12BEA}"/>
              </a:ext>
            </a:extLst>
          </p:cNvPr>
          <p:cNvSpPr/>
          <p:nvPr/>
        </p:nvSpPr>
        <p:spPr>
          <a:xfrm>
            <a:off x="3553611" y="2719483"/>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2" name="Rectangle 41">
            <a:extLst>
              <a:ext uri="{FF2B5EF4-FFF2-40B4-BE49-F238E27FC236}">
                <a16:creationId xmlns:a16="http://schemas.microsoft.com/office/drawing/2014/main" id="{1BB5458F-1C5B-3E47-A00E-F5E869D5814E}"/>
              </a:ext>
            </a:extLst>
          </p:cNvPr>
          <p:cNvSpPr/>
          <p:nvPr/>
        </p:nvSpPr>
        <p:spPr>
          <a:xfrm>
            <a:off x="2296883" y="2729813"/>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7" name="Rectangle 36">
            <a:extLst>
              <a:ext uri="{FF2B5EF4-FFF2-40B4-BE49-F238E27FC236}">
                <a16:creationId xmlns:a16="http://schemas.microsoft.com/office/drawing/2014/main" id="{EC6E89FA-096B-A744-947E-F9117C15C7C1}"/>
              </a:ext>
            </a:extLst>
          </p:cNvPr>
          <p:cNvSpPr/>
          <p:nvPr/>
        </p:nvSpPr>
        <p:spPr>
          <a:xfrm>
            <a:off x="9895111" y="2714110"/>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FECF91-31B3-AB49-BF8E-9B11A58E60F3}"/>
              </a:ext>
            </a:extLst>
          </p:cNvPr>
          <p:cNvSpPr/>
          <p:nvPr/>
        </p:nvSpPr>
        <p:spPr>
          <a:xfrm>
            <a:off x="4829627" y="2713859"/>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CE6C6B-A24F-E849-8EE3-7AC4D4C97483}"/>
              </a:ext>
            </a:extLst>
          </p:cNvPr>
          <p:cNvSpPr/>
          <p:nvPr/>
        </p:nvSpPr>
        <p:spPr>
          <a:xfrm>
            <a:off x="1030518" y="2745758"/>
            <a:ext cx="1266371" cy="1257300"/>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grpSp>
        <p:nvGrpSpPr>
          <p:cNvPr id="28" name="Group 27">
            <a:extLst>
              <a:ext uri="{FF2B5EF4-FFF2-40B4-BE49-F238E27FC236}">
                <a16:creationId xmlns:a16="http://schemas.microsoft.com/office/drawing/2014/main" id="{57D37CF8-EAA9-F54F-A832-6C9C9400F03F}"/>
              </a:ext>
            </a:extLst>
          </p:cNvPr>
          <p:cNvGrpSpPr/>
          <p:nvPr/>
        </p:nvGrpSpPr>
        <p:grpSpPr>
          <a:xfrm>
            <a:off x="1030518" y="2706624"/>
            <a:ext cx="10130968" cy="1274233"/>
            <a:chOff x="838200" y="3441815"/>
            <a:chExt cx="10130968" cy="1274233"/>
          </a:xfrm>
        </p:grpSpPr>
        <p:sp>
          <p:nvSpPr>
            <p:cNvPr id="5" name="Rectangle 4">
              <a:extLst>
                <a:ext uri="{FF2B5EF4-FFF2-40B4-BE49-F238E27FC236}">
                  <a16:creationId xmlns:a16="http://schemas.microsoft.com/office/drawing/2014/main" id="{382B3D65-0285-F64B-8632-5BA5325D52A5}"/>
                </a:ext>
              </a:extLst>
            </p:cNvPr>
            <p:cNvSpPr/>
            <p:nvPr/>
          </p:nvSpPr>
          <p:spPr>
            <a:xfrm>
              <a:off x="838200"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104571"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370942"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637313"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5903684"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170055"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436426" y="3453713"/>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702797" y="3449301"/>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838200" y="3445933"/>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File:Golden Retriever Hund Dog.JPG">
            <a:extLst>
              <a:ext uri="{FF2B5EF4-FFF2-40B4-BE49-F238E27FC236}">
                <a16:creationId xmlns:a16="http://schemas.microsoft.com/office/drawing/2014/main" id="{6520DC3C-4075-C945-A9C9-A12C4430AD59}"/>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1216991" y="2987179"/>
            <a:ext cx="921607" cy="774458"/>
          </a:xfrm>
          <a:prstGeom prst="rect">
            <a:avLst/>
          </a:prstGeom>
        </p:spPr>
      </p:pic>
      <p:pic>
        <p:nvPicPr>
          <p:cNvPr id="30" name="Picture 29" descr="File:Golden Retriever Hund Dog.JPG">
            <a:extLst>
              <a:ext uri="{FF2B5EF4-FFF2-40B4-BE49-F238E27FC236}">
                <a16:creationId xmlns:a16="http://schemas.microsoft.com/office/drawing/2014/main" id="{0EB90131-C14E-CD41-AF81-A5CDE6D41171}"/>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5002012" y="2955531"/>
            <a:ext cx="921607" cy="774458"/>
          </a:xfrm>
          <a:prstGeom prst="rect">
            <a:avLst/>
          </a:prstGeom>
        </p:spPr>
      </p:pic>
      <p:pic>
        <p:nvPicPr>
          <p:cNvPr id="31" name="Picture 30" descr="File:Golden Retriever Hund Dog.JPG">
            <a:extLst>
              <a:ext uri="{FF2B5EF4-FFF2-40B4-BE49-F238E27FC236}">
                <a16:creationId xmlns:a16="http://schemas.microsoft.com/office/drawing/2014/main" id="{4FCED66F-ACC7-7940-A957-06280C8D1789}"/>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6255572" y="2993141"/>
            <a:ext cx="921607" cy="774458"/>
          </a:xfrm>
          <a:prstGeom prst="rect">
            <a:avLst/>
          </a:prstGeom>
        </p:spPr>
      </p:pic>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10053402" y="2948045"/>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19</a:t>
            </a:fld>
            <a:endParaRPr lang="en-US"/>
          </a:p>
        </p:txBody>
      </p:sp>
      <p:sp>
        <p:nvSpPr>
          <p:cNvPr id="36" name="Title 1">
            <a:extLst>
              <a:ext uri="{FF2B5EF4-FFF2-40B4-BE49-F238E27FC236}">
                <a16:creationId xmlns:a16="http://schemas.microsoft.com/office/drawing/2014/main" id="{24FE325C-E47C-5D42-B959-04036F6C9D49}"/>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frames FROM video WHERE dog</a:t>
            </a:r>
          </a:p>
        </p:txBody>
      </p:sp>
      <p:pic>
        <p:nvPicPr>
          <p:cNvPr id="39" name="Picture 38" descr="STOCK - Green Grass 1 by jocarra on DeviantArt">
            <a:extLst>
              <a:ext uri="{FF2B5EF4-FFF2-40B4-BE49-F238E27FC236}">
                <a16:creationId xmlns:a16="http://schemas.microsoft.com/office/drawing/2014/main" id="{E74FDDD1-AFE9-9A4A-A34F-5813557C073E}"/>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3791120" y="2945321"/>
            <a:ext cx="810643" cy="819728"/>
          </a:xfrm>
          <a:prstGeom prst="rect">
            <a:avLst/>
          </a:prstGeom>
        </p:spPr>
      </p:pic>
      <p:pic>
        <p:nvPicPr>
          <p:cNvPr id="40" name="Picture 39" descr="STOCK - Green Grass 1 by jocarra on DeviantArt">
            <a:extLst>
              <a:ext uri="{FF2B5EF4-FFF2-40B4-BE49-F238E27FC236}">
                <a16:creationId xmlns:a16="http://schemas.microsoft.com/office/drawing/2014/main" id="{DFC55F01-09DC-C64D-A962-069113878FDD}"/>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7590233" y="2945321"/>
            <a:ext cx="810643" cy="819728"/>
          </a:xfrm>
          <a:prstGeom prst="rect">
            <a:avLst/>
          </a:prstGeom>
        </p:spPr>
      </p:pic>
      <p:pic>
        <p:nvPicPr>
          <p:cNvPr id="41" name="Picture 40" descr="STOCK - Green Grass 1 by jocarra on DeviantArt">
            <a:extLst>
              <a:ext uri="{FF2B5EF4-FFF2-40B4-BE49-F238E27FC236}">
                <a16:creationId xmlns:a16="http://schemas.microsoft.com/office/drawing/2014/main" id="{EE312144-A877-DC41-9D22-75DF54915F6C}"/>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8856600" y="2941909"/>
            <a:ext cx="810643" cy="819728"/>
          </a:xfrm>
          <a:prstGeom prst="rect">
            <a:avLst/>
          </a:prstGeom>
        </p:spPr>
      </p:pic>
      <p:pic>
        <p:nvPicPr>
          <p:cNvPr id="38" name="Picture 37" descr="STOCK - Green Grass 1 by jocarra on DeviantArt">
            <a:extLst>
              <a:ext uri="{FF2B5EF4-FFF2-40B4-BE49-F238E27FC236}">
                <a16:creationId xmlns:a16="http://schemas.microsoft.com/office/drawing/2014/main" id="{96641B5E-A461-494E-95CD-8F49BCC9BB21}"/>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524752" y="2941909"/>
            <a:ext cx="810643" cy="819728"/>
          </a:xfrm>
          <a:prstGeom prst="rect">
            <a:avLst/>
          </a:prstGeom>
        </p:spPr>
      </p:pic>
      <p:sp>
        <p:nvSpPr>
          <p:cNvPr id="47" name="Rectangle 46">
            <a:extLst>
              <a:ext uri="{FF2B5EF4-FFF2-40B4-BE49-F238E27FC236}">
                <a16:creationId xmlns:a16="http://schemas.microsoft.com/office/drawing/2014/main" id="{06D4EBA8-ADD8-4C4A-8847-CBA33EBB072F}"/>
              </a:ext>
            </a:extLst>
          </p:cNvPr>
          <p:cNvSpPr/>
          <p:nvPr/>
        </p:nvSpPr>
        <p:spPr>
          <a:xfrm>
            <a:off x="1030517" y="4434715"/>
            <a:ext cx="2902852" cy="628650"/>
          </a:xfrm>
          <a:prstGeom prst="rect">
            <a:avLst/>
          </a:prstGeom>
          <a:solidFill>
            <a:srgbClr val="FF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Random access point</a:t>
            </a:r>
          </a:p>
        </p:txBody>
      </p:sp>
      <p:sp>
        <p:nvSpPr>
          <p:cNvPr id="48" name="Rectangle 47">
            <a:extLst>
              <a:ext uri="{FF2B5EF4-FFF2-40B4-BE49-F238E27FC236}">
                <a16:creationId xmlns:a16="http://schemas.microsoft.com/office/drawing/2014/main" id="{65300381-7F6A-1843-92CE-EFBA9B763560}"/>
              </a:ext>
            </a:extLst>
          </p:cNvPr>
          <p:cNvSpPr/>
          <p:nvPr/>
        </p:nvSpPr>
        <p:spPr>
          <a:xfrm>
            <a:off x="1030517" y="5219831"/>
            <a:ext cx="2902852" cy="628650"/>
          </a:xfrm>
          <a:prstGeom prst="rect">
            <a:avLst/>
          </a:prstGeom>
          <a:solidFill>
            <a:schemeClr val="accent6">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Encoded as a delta</a:t>
            </a:r>
          </a:p>
        </p:txBody>
      </p:sp>
    </p:spTree>
    <p:extLst>
      <p:ext uri="{BB962C8B-B14F-4D97-AF65-F5344CB8AC3E}">
        <p14:creationId xmlns:p14="http://schemas.microsoft.com/office/powerpoint/2010/main" val="2063542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FE82-D2DD-3B44-8EE8-C42B9DEC0E91}"/>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5F10465E-47F9-2244-BF5A-AA5A8BEB96C3}"/>
              </a:ext>
            </a:extLst>
          </p:cNvPr>
          <p:cNvSpPr>
            <a:spLocks noGrp="1"/>
          </p:cNvSpPr>
          <p:nvPr>
            <p:ph idx="1"/>
          </p:nvPr>
        </p:nvSpPr>
        <p:spPr>
          <a:xfrm>
            <a:off x="838200" y="1456245"/>
            <a:ext cx="10515600" cy="4351338"/>
          </a:xfrm>
        </p:spPr>
        <p:txBody>
          <a:bodyPr/>
          <a:lstStyle/>
          <a:p>
            <a:r>
              <a:rPr lang="en-US" dirty="0"/>
              <a:t>We want to enable rich, content-based queries over video data</a:t>
            </a:r>
          </a:p>
          <a:p>
            <a:r>
              <a:rPr lang="en-US" dirty="0"/>
              <a:t>Existing systems optimize running object detection over videos</a:t>
            </a:r>
          </a:p>
          <a:p>
            <a:pPr lvl="1"/>
            <a:r>
              <a:rPr lang="en-US" dirty="0"/>
              <a:t>As a result, they focus on simple queries only</a:t>
            </a:r>
          </a:p>
          <a:p>
            <a:r>
              <a:rPr lang="en-US" dirty="0"/>
              <a:t>We want to use this metadata to enable more complex queries</a:t>
            </a:r>
          </a:p>
        </p:txBody>
      </p:sp>
    </p:spTree>
    <p:extLst>
      <p:ext uri="{BB962C8B-B14F-4D97-AF65-F5344CB8AC3E}">
        <p14:creationId xmlns:p14="http://schemas.microsoft.com/office/powerpoint/2010/main" val="719740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FB4CF75-5555-444E-8EE9-771ECC667FE4}"/>
              </a:ext>
            </a:extLst>
          </p:cNvPr>
          <p:cNvSpPr/>
          <p:nvPr/>
        </p:nvSpPr>
        <p:spPr>
          <a:xfrm>
            <a:off x="8625942" y="2696321"/>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5" name="Rectangle 44">
            <a:extLst>
              <a:ext uri="{FF2B5EF4-FFF2-40B4-BE49-F238E27FC236}">
                <a16:creationId xmlns:a16="http://schemas.microsoft.com/office/drawing/2014/main" id="{E184D516-BEC1-F84E-AE77-02A530EA11C2}"/>
              </a:ext>
            </a:extLst>
          </p:cNvPr>
          <p:cNvSpPr/>
          <p:nvPr/>
        </p:nvSpPr>
        <p:spPr>
          <a:xfrm>
            <a:off x="7344229"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4" name="Rectangle 43">
            <a:extLst>
              <a:ext uri="{FF2B5EF4-FFF2-40B4-BE49-F238E27FC236}">
                <a16:creationId xmlns:a16="http://schemas.microsoft.com/office/drawing/2014/main" id="{BFC86F6C-DAB8-C24C-B735-714E39562C2F}"/>
              </a:ext>
            </a:extLst>
          </p:cNvPr>
          <p:cNvSpPr/>
          <p:nvPr/>
        </p:nvSpPr>
        <p:spPr>
          <a:xfrm>
            <a:off x="6095992" y="2721468"/>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3" name="Rectangle 42">
            <a:extLst>
              <a:ext uri="{FF2B5EF4-FFF2-40B4-BE49-F238E27FC236}">
                <a16:creationId xmlns:a16="http://schemas.microsoft.com/office/drawing/2014/main" id="{9D163FCB-A52E-3945-90A3-B7EFB6A12BEA}"/>
              </a:ext>
            </a:extLst>
          </p:cNvPr>
          <p:cNvSpPr/>
          <p:nvPr/>
        </p:nvSpPr>
        <p:spPr>
          <a:xfrm>
            <a:off x="3553611" y="2730116"/>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2" name="Rectangle 41">
            <a:extLst>
              <a:ext uri="{FF2B5EF4-FFF2-40B4-BE49-F238E27FC236}">
                <a16:creationId xmlns:a16="http://schemas.microsoft.com/office/drawing/2014/main" id="{1BB5458F-1C5B-3E47-A00E-F5E869D5814E}"/>
              </a:ext>
            </a:extLst>
          </p:cNvPr>
          <p:cNvSpPr/>
          <p:nvPr/>
        </p:nvSpPr>
        <p:spPr>
          <a:xfrm>
            <a:off x="2296883" y="2729813"/>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7" name="Rectangle 36">
            <a:extLst>
              <a:ext uri="{FF2B5EF4-FFF2-40B4-BE49-F238E27FC236}">
                <a16:creationId xmlns:a16="http://schemas.microsoft.com/office/drawing/2014/main" id="{EC6E89FA-096B-A744-947E-F9117C15C7C1}"/>
              </a:ext>
            </a:extLst>
          </p:cNvPr>
          <p:cNvSpPr/>
          <p:nvPr/>
        </p:nvSpPr>
        <p:spPr>
          <a:xfrm>
            <a:off x="9895111" y="2714110"/>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FECF91-31B3-AB49-BF8E-9B11A58E60F3}"/>
              </a:ext>
            </a:extLst>
          </p:cNvPr>
          <p:cNvSpPr/>
          <p:nvPr/>
        </p:nvSpPr>
        <p:spPr>
          <a:xfrm>
            <a:off x="4829627" y="2724492"/>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CE6C6B-A24F-E849-8EE3-7AC4D4C97483}"/>
              </a:ext>
            </a:extLst>
          </p:cNvPr>
          <p:cNvSpPr/>
          <p:nvPr/>
        </p:nvSpPr>
        <p:spPr>
          <a:xfrm>
            <a:off x="1030518" y="2745758"/>
            <a:ext cx="1266371" cy="1257300"/>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grpSp>
        <p:nvGrpSpPr>
          <p:cNvPr id="28" name="Group 27">
            <a:extLst>
              <a:ext uri="{FF2B5EF4-FFF2-40B4-BE49-F238E27FC236}">
                <a16:creationId xmlns:a16="http://schemas.microsoft.com/office/drawing/2014/main" id="{57D37CF8-EAA9-F54F-A832-6C9C9400F03F}"/>
              </a:ext>
            </a:extLst>
          </p:cNvPr>
          <p:cNvGrpSpPr/>
          <p:nvPr/>
        </p:nvGrpSpPr>
        <p:grpSpPr>
          <a:xfrm>
            <a:off x="1030518" y="2706624"/>
            <a:ext cx="10130968" cy="1274233"/>
            <a:chOff x="838200" y="3441815"/>
            <a:chExt cx="10130968" cy="1274233"/>
          </a:xfrm>
        </p:grpSpPr>
        <p:sp>
          <p:nvSpPr>
            <p:cNvPr id="5" name="Rectangle 4">
              <a:extLst>
                <a:ext uri="{FF2B5EF4-FFF2-40B4-BE49-F238E27FC236}">
                  <a16:creationId xmlns:a16="http://schemas.microsoft.com/office/drawing/2014/main" id="{382B3D65-0285-F64B-8632-5BA5325D52A5}"/>
                </a:ext>
              </a:extLst>
            </p:cNvPr>
            <p:cNvSpPr/>
            <p:nvPr/>
          </p:nvSpPr>
          <p:spPr>
            <a:xfrm>
              <a:off x="838200"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104571"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370942"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637313"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5903684"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170055"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436426" y="3453713"/>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702797" y="3449301"/>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838200" y="3445933"/>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File:Golden Retriever Hund Dog.JPG">
            <a:extLst>
              <a:ext uri="{FF2B5EF4-FFF2-40B4-BE49-F238E27FC236}">
                <a16:creationId xmlns:a16="http://schemas.microsoft.com/office/drawing/2014/main" id="{6520DC3C-4075-C945-A9C9-A12C4430AD59}"/>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1216991" y="2987179"/>
            <a:ext cx="921607" cy="774458"/>
          </a:xfrm>
          <a:prstGeom prst="rect">
            <a:avLst/>
          </a:prstGeom>
        </p:spPr>
      </p:pic>
      <p:pic>
        <p:nvPicPr>
          <p:cNvPr id="30" name="Picture 29" descr="File:Golden Retriever Hund Dog.JPG">
            <a:extLst>
              <a:ext uri="{FF2B5EF4-FFF2-40B4-BE49-F238E27FC236}">
                <a16:creationId xmlns:a16="http://schemas.microsoft.com/office/drawing/2014/main" id="{0EB90131-C14E-CD41-AF81-A5CDE6D41171}"/>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5002012" y="2955531"/>
            <a:ext cx="921607" cy="774458"/>
          </a:xfrm>
          <a:prstGeom prst="rect">
            <a:avLst/>
          </a:prstGeom>
        </p:spPr>
      </p:pic>
      <p:pic>
        <p:nvPicPr>
          <p:cNvPr id="31" name="Picture 30" descr="File:Golden Retriever Hund Dog.JPG">
            <a:extLst>
              <a:ext uri="{FF2B5EF4-FFF2-40B4-BE49-F238E27FC236}">
                <a16:creationId xmlns:a16="http://schemas.microsoft.com/office/drawing/2014/main" id="{4FCED66F-ACC7-7940-A957-06280C8D1789}"/>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6255572" y="2993141"/>
            <a:ext cx="921607" cy="774458"/>
          </a:xfrm>
          <a:prstGeom prst="rect">
            <a:avLst/>
          </a:prstGeom>
        </p:spPr>
      </p:pic>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10053402" y="2948045"/>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20</a:t>
            </a:fld>
            <a:endParaRPr lang="en-US"/>
          </a:p>
        </p:txBody>
      </p:sp>
      <p:sp>
        <p:nvSpPr>
          <p:cNvPr id="36" name="Title 1">
            <a:extLst>
              <a:ext uri="{FF2B5EF4-FFF2-40B4-BE49-F238E27FC236}">
                <a16:creationId xmlns:a16="http://schemas.microsoft.com/office/drawing/2014/main" id="{24FE325C-E47C-5D42-B959-04036F6C9D49}"/>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frames FROM video WHERE dog</a:t>
            </a:r>
          </a:p>
        </p:txBody>
      </p:sp>
      <p:pic>
        <p:nvPicPr>
          <p:cNvPr id="39" name="Picture 38" descr="STOCK - Green Grass 1 by jocarra on DeviantArt">
            <a:extLst>
              <a:ext uri="{FF2B5EF4-FFF2-40B4-BE49-F238E27FC236}">
                <a16:creationId xmlns:a16="http://schemas.microsoft.com/office/drawing/2014/main" id="{E74FDDD1-AFE9-9A4A-A34F-5813557C073E}"/>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3791120" y="2945321"/>
            <a:ext cx="810643" cy="819728"/>
          </a:xfrm>
          <a:prstGeom prst="rect">
            <a:avLst/>
          </a:prstGeom>
        </p:spPr>
      </p:pic>
      <p:pic>
        <p:nvPicPr>
          <p:cNvPr id="40" name="Picture 39" descr="STOCK - Green Grass 1 by jocarra on DeviantArt">
            <a:extLst>
              <a:ext uri="{FF2B5EF4-FFF2-40B4-BE49-F238E27FC236}">
                <a16:creationId xmlns:a16="http://schemas.microsoft.com/office/drawing/2014/main" id="{DFC55F01-09DC-C64D-A962-069113878FDD}"/>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7590233" y="2945321"/>
            <a:ext cx="810643" cy="819728"/>
          </a:xfrm>
          <a:prstGeom prst="rect">
            <a:avLst/>
          </a:prstGeom>
        </p:spPr>
      </p:pic>
      <p:pic>
        <p:nvPicPr>
          <p:cNvPr id="41" name="Picture 40" descr="STOCK - Green Grass 1 by jocarra on DeviantArt">
            <a:extLst>
              <a:ext uri="{FF2B5EF4-FFF2-40B4-BE49-F238E27FC236}">
                <a16:creationId xmlns:a16="http://schemas.microsoft.com/office/drawing/2014/main" id="{EE312144-A877-DC41-9D22-75DF54915F6C}"/>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8856600" y="2941909"/>
            <a:ext cx="810643" cy="819728"/>
          </a:xfrm>
          <a:prstGeom prst="rect">
            <a:avLst/>
          </a:prstGeom>
        </p:spPr>
      </p:pic>
      <p:pic>
        <p:nvPicPr>
          <p:cNvPr id="38" name="Picture 37" descr="STOCK - Green Grass 1 by jocarra on DeviantArt">
            <a:extLst>
              <a:ext uri="{FF2B5EF4-FFF2-40B4-BE49-F238E27FC236}">
                <a16:creationId xmlns:a16="http://schemas.microsoft.com/office/drawing/2014/main" id="{96641B5E-A461-494E-95CD-8F49BCC9BB21}"/>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524752" y="2941909"/>
            <a:ext cx="810643" cy="819728"/>
          </a:xfrm>
          <a:prstGeom prst="rect">
            <a:avLst/>
          </a:prstGeom>
        </p:spPr>
      </p:pic>
      <p:sp>
        <p:nvSpPr>
          <p:cNvPr id="47" name="Rectangle 46">
            <a:extLst>
              <a:ext uri="{FF2B5EF4-FFF2-40B4-BE49-F238E27FC236}">
                <a16:creationId xmlns:a16="http://schemas.microsoft.com/office/drawing/2014/main" id="{06D4EBA8-ADD8-4C4A-8847-CBA33EBB072F}"/>
              </a:ext>
            </a:extLst>
          </p:cNvPr>
          <p:cNvSpPr/>
          <p:nvPr/>
        </p:nvSpPr>
        <p:spPr>
          <a:xfrm>
            <a:off x="1030517" y="4434715"/>
            <a:ext cx="2902852" cy="628650"/>
          </a:xfrm>
          <a:prstGeom prst="rect">
            <a:avLst/>
          </a:prstGeom>
          <a:solidFill>
            <a:srgbClr val="FF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Random access point</a:t>
            </a:r>
          </a:p>
        </p:txBody>
      </p:sp>
      <p:sp>
        <p:nvSpPr>
          <p:cNvPr id="48" name="Rectangle 47">
            <a:extLst>
              <a:ext uri="{FF2B5EF4-FFF2-40B4-BE49-F238E27FC236}">
                <a16:creationId xmlns:a16="http://schemas.microsoft.com/office/drawing/2014/main" id="{65300381-7F6A-1843-92CE-EFBA9B763560}"/>
              </a:ext>
            </a:extLst>
          </p:cNvPr>
          <p:cNvSpPr/>
          <p:nvPr/>
        </p:nvSpPr>
        <p:spPr>
          <a:xfrm>
            <a:off x="1030517" y="5219831"/>
            <a:ext cx="2902852" cy="628650"/>
          </a:xfrm>
          <a:prstGeom prst="rect">
            <a:avLst/>
          </a:prstGeom>
          <a:solidFill>
            <a:schemeClr val="accent6">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Encoded as a delta</a:t>
            </a:r>
          </a:p>
        </p:txBody>
      </p:sp>
    </p:spTree>
    <p:extLst>
      <p:ext uri="{BB962C8B-B14F-4D97-AF65-F5344CB8AC3E}">
        <p14:creationId xmlns:p14="http://schemas.microsoft.com/office/powerpoint/2010/main" val="75082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FB4CF75-5555-444E-8EE9-771ECC667FE4}"/>
              </a:ext>
            </a:extLst>
          </p:cNvPr>
          <p:cNvSpPr/>
          <p:nvPr/>
        </p:nvSpPr>
        <p:spPr>
          <a:xfrm>
            <a:off x="8625942" y="2696321"/>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5" name="Rectangle 44">
            <a:extLst>
              <a:ext uri="{FF2B5EF4-FFF2-40B4-BE49-F238E27FC236}">
                <a16:creationId xmlns:a16="http://schemas.microsoft.com/office/drawing/2014/main" id="{E184D516-BEC1-F84E-AE77-02A530EA11C2}"/>
              </a:ext>
            </a:extLst>
          </p:cNvPr>
          <p:cNvSpPr/>
          <p:nvPr/>
        </p:nvSpPr>
        <p:spPr>
          <a:xfrm>
            <a:off x="7344229"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4" name="Rectangle 43">
            <a:extLst>
              <a:ext uri="{FF2B5EF4-FFF2-40B4-BE49-F238E27FC236}">
                <a16:creationId xmlns:a16="http://schemas.microsoft.com/office/drawing/2014/main" id="{BFC86F6C-DAB8-C24C-B735-714E39562C2F}"/>
              </a:ext>
            </a:extLst>
          </p:cNvPr>
          <p:cNvSpPr/>
          <p:nvPr/>
        </p:nvSpPr>
        <p:spPr>
          <a:xfrm>
            <a:off x="6095992"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3" name="Rectangle 42">
            <a:extLst>
              <a:ext uri="{FF2B5EF4-FFF2-40B4-BE49-F238E27FC236}">
                <a16:creationId xmlns:a16="http://schemas.microsoft.com/office/drawing/2014/main" id="{9D163FCB-A52E-3945-90A3-B7EFB6A12BEA}"/>
              </a:ext>
            </a:extLst>
          </p:cNvPr>
          <p:cNvSpPr/>
          <p:nvPr/>
        </p:nvSpPr>
        <p:spPr>
          <a:xfrm>
            <a:off x="3553611" y="2730116"/>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2" name="Rectangle 41">
            <a:extLst>
              <a:ext uri="{FF2B5EF4-FFF2-40B4-BE49-F238E27FC236}">
                <a16:creationId xmlns:a16="http://schemas.microsoft.com/office/drawing/2014/main" id="{1BB5458F-1C5B-3E47-A00E-F5E869D5814E}"/>
              </a:ext>
            </a:extLst>
          </p:cNvPr>
          <p:cNvSpPr/>
          <p:nvPr/>
        </p:nvSpPr>
        <p:spPr>
          <a:xfrm>
            <a:off x="2296883" y="2729813"/>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7" name="Rectangle 36">
            <a:extLst>
              <a:ext uri="{FF2B5EF4-FFF2-40B4-BE49-F238E27FC236}">
                <a16:creationId xmlns:a16="http://schemas.microsoft.com/office/drawing/2014/main" id="{EC6E89FA-096B-A744-947E-F9117C15C7C1}"/>
              </a:ext>
            </a:extLst>
          </p:cNvPr>
          <p:cNvSpPr/>
          <p:nvPr/>
        </p:nvSpPr>
        <p:spPr>
          <a:xfrm>
            <a:off x="9895111" y="2714110"/>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FECF91-31B3-AB49-BF8E-9B11A58E60F3}"/>
              </a:ext>
            </a:extLst>
          </p:cNvPr>
          <p:cNvSpPr/>
          <p:nvPr/>
        </p:nvSpPr>
        <p:spPr>
          <a:xfrm>
            <a:off x="4829627" y="2724492"/>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CE6C6B-A24F-E849-8EE3-7AC4D4C97483}"/>
              </a:ext>
            </a:extLst>
          </p:cNvPr>
          <p:cNvSpPr/>
          <p:nvPr/>
        </p:nvSpPr>
        <p:spPr>
          <a:xfrm>
            <a:off x="1030518" y="2724492"/>
            <a:ext cx="1266371" cy="1257300"/>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grpSp>
        <p:nvGrpSpPr>
          <p:cNvPr id="28" name="Group 27">
            <a:extLst>
              <a:ext uri="{FF2B5EF4-FFF2-40B4-BE49-F238E27FC236}">
                <a16:creationId xmlns:a16="http://schemas.microsoft.com/office/drawing/2014/main" id="{57D37CF8-EAA9-F54F-A832-6C9C9400F03F}"/>
              </a:ext>
            </a:extLst>
          </p:cNvPr>
          <p:cNvGrpSpPr/>
          <p:nvPr/>
        </p:nvGrpSpPr>
        <p:grpSpPr>
          <a:xfrm>
            <a:off x="1030518" y="2706624"/>
            <a:ext cx="10130968" cy="1274233"/>
            <a:chOff x="838200" y="3441815"/>
            <a:chExt cx="10130968" cy="1274233"/>
          </a:xfrm>
        </p:grpSpPr>
        <p:sp>
          <p:nvSpPr>
            <p:cNvPr id="5" name="Rectangle 4">
              <a:extLst>
                <a:ext uri="{FF2B5EF4-FFF2-40B4-BE49-F238E27FC236}">
                  <a16:creationId xmlns:a16="http://schemas.microsoft.com/office/drawing/2014/main" id="{382B3D65-0285-F64B-8632-5BA5325D52A5}"/>
                </a:ext>
              </a:extLst>
            </p:cNvPr>
            <p:cNvSpPr/>
            <p:nvPr/>
          </p:nvSpPr>
          <p:spPr>
            <a:xfrm>
              <a:off x="838200"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104571"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370942"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637313"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5903684"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170055"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436426" y="3453713"/>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702797" y="3449301"/>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838200" y="3445933"/>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File:Golden Retriever Hund Dog.JPG">
            <a:extLst>
              <a:ext uri="{FF2B5EF4-FFF2-40B4-BE49-F238E27FC236}">
                <a16:creationId xmlns:a16="http://schemas.microsoft.com/office/drawing/2014/main" id="{6520DC3C-4075-C945-A9C9-A12C4430AD59}"/>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1216991" y="2987179"/>
            <a:ext cx="921607" cy="774458"/>
          </a:xfrm>
          <a:prstGeom prst="rect">
            <a:avLst/>
          </a:prstGeom>
        </p:spPr>
      </p:pic>
      <p:pic>
        <p:nvPicPr>
          <p:cNvPr id="30" name="Picture 29" descr="File:Golden Retriever Hund Dog.JPG">
            <a:extLst>
              <a:ext uri="{FF2B5EF4-FFF2-40B4-BE49-F238E27FC236}">
                <a16:creationId xmlns:a16="http://schemas.microsoft.com/office/drawing/2014/main" id="{0EB90131-C14E-CD41-AF81-A5CDE6D41171}"/>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5002012" y="2955531"/>
            <a:ext cx="921607" cy="774458"/>
          </a:xfrm>
          <a:prstGeom prst="rect">
            <a:avLst/>
          </a:prstGeom>
        </p:spPr>
      </p:pic>
      <p:pic>
        <p:nvPicPr>
          <p:cNvPr id="31" name="Picture 30" descr="File:Golden Retriever Hund Dog.JPG">
            <a:extLst>
              <a:ext uri="{FF2B5EF4-FFF2-40B4-BE49-F238E27FC236}">
                <a16:creationId xmlns:a16="http://schemas.microsoft.com/office/drawing/2014/main" id="{4FCED66F-ACC7-7940-A957-06280C8D1789}"/>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6255572" y="2993141"/>
            <a:ext cx="921607" cy="774458"/>
          </a:xfrm>
          <a:prstGeom prst="rect">
            <a:avLst/>
          </a:prstGeom>
        </p:spPr>
      </p:pic>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10053402" y="2948045"/>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21</a:t>
            </a:fld>
            <a:endParaRPr lang="en-US"/>
          </a:p>
        </p:txBody>
      </p:sp>
      <p:sp>
        <p:nvSpPr>
          <p:cNvPr id="36" name="Title 1">
            <a:extLst>
              <a:ext uri="{FF2B5EF4-FFF2-40B4-BE49-F238E27FC236}">
                <a16:creationId xmlns:a16="http://schemas.microsoft.com/office/drawing/2014/main" id="{24FE325C-E47C-5D42-B959-04036F6C9D49}"/>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frames FROM video WHERE dog</a:t>
            </a:r>
          </a:p>
        </p:txBody>
      </p:sp>
      <p:pic>
        <p:nvPicPr>
          <p:cNvPr id="39" name="Picture 38" descr="STOCK - Green Grass 1 by jocarra on DeviantArt">
            <a:extLst>
              <a:ext uri="{FF2B5EF4-FFF2-40B4-BE49-F238E27FC236}">
                <a16:creationId xmlns:a16="http://schemas.microsoft.com/office/drawing/2014/main" id="{E74FDDD1-AFE9-9A4A-A34F-5813557C073E}"/>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3791120" y="2945321"/>
            <a:ext cx="810643" cy="819728"/>
          </a:xfrm>
          <a:prstGeom prst="rect">
            <a:avLst/>
          </a:prstGeom>
        </p:spPr>
      </p:pic>
      <p:pic>
        <p:nvPicPr>
          <p:cNvPr id="40" name="Picture 39" descr="STOCK - Green Grass 1 by jocarra on DeviantArt">
            <a:extLst>
              <a:ext uri="{FF2B5EF4-FFF2-40B4-BE49-F238E27FC236}">
                <a16:creationId xmlns:a16="http://schemas.microsoft.com/office/drawing/2014/main" id="{DFC55F01-09DC-C64D-A962-069113878FDD}"/>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7590233" y="2945321"/>
            <a:ext cx="810643" cy="819728"/>
          </a:xfrm>
          <a:prstGeom prst="rect">
            <a:avLst/>
          </a:prstGeom>
        </p:spPr>
      </p:pic>
      <p:pic>
        <p:nvPicPr>
          <p:cNvPr id="41" name="Picture 40" descr="STOCK - Green Grass 1 by jocarra on DeviantArt">
            <a:extLst>
              <a:ext uri="{FF2B5EF4-FFF2-40B4-BE49-F238E27FC236}">
                <a16:creationId xmlns:a16="http://schemas.microsoft.com/office/drawing/2014/main" id="{EE312144-A877-DC41-9D22-75DF54915F6C}"/>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8856600" y="2941909"/>
            <a:ext cx="810643" cy="819728"/>
          </a:xfrm>
          <a:prstGeom prst="rect">
            <a:avLst/>
          </a:prstGeom>
        </p:spPr>
      </p:pic>
      <p:pic>
        <p:nvPicPr>
          <p:cNvPr id="38" name="Picture 37" descr="STOCK - Green Grass 1 by jocarra on DeviantArt">
            <a:extLst>
              <a:ext uri="{FF2B5EF4-FFF2-40B4-BE49-F238E27FC236}">
                <a16:creationId xmlns:a16="http://schemas.microsoft.com/office/drawing/2014/main" id="{96641B5E-A461-494E-95CD-8F49BCC9BB21}"/>
              </a:ext>
            </a:extLst>
          </p:cNvPr>
          <p:cNvPicPr>
            <a:picLocks noChangeAspect="1"/>
          </p:cNvPicPr>
          <p:nvPr/>
        </p:nvPicPr>
        <p:blipFill rotWithShape="1">
          <a:blip r:embed="rId6">
            <a:alphaModFix/>
            <a:extLst>
              <a:ext uri="{837473B0-CC2E-450A-ABE3-18F120FF3D39}">
                <a1611:picAttrSrcUrl xmlns:a1611="http://schemas.microsoft.com/office/drawing/2016/11/main" r:id="rId7"/>
              </a:ext>
            </a:extLst>
          </a:blip>
          <a:srcRect r="44141" b="14996"/>
          <a:stretch/>
        </p:blipFill>
        <p:spPr>
          <a:xfrm>
            <a:off x="2524752" y="2941909"/>
            <a:ext cx="810643" cy="819728"/>
          </a:xfrm>
          <a:prstGeom prst="rect">
            <a:avLst/>
          </a:prstGeom>
        </p:spPr>
      </p:pic>
      <p:sp>
        <p:nvSpPr>
          <p:cNvPr id="47" name="Rectangle 46">
            <a:extLst>
              <a:ext uri="{FF2B5EF4-FFF2-40B4-BE49-F238E27FC236}">
                <a16:creationId xmlns:a16="http://schemas.microsoft.com/office/drawing/2014/main" id="{06D4EBA8-ADD8-4C4A-8847-CBA33EBB072F}"/>
              </a:ext>
            </a:extLst>
          </p:cNvPr>
          <p:cNvSpPr/>
          <p:nvPr/>
        </p:nvSpPr>
        <p:spPr>
          <a:xfrm>
            <a:off x="1030517" y="4434715"/>
            <a:ext cx="2902852" cy="628650"/>
          </a:xfrm>
          <a:prstGeom prst="rect">
            <a:avLst/>
          </a:prstGeom>
          <a:solidFill>
            <a:srgbClr val="FF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Random access point</a:t>
            </a:r>
          </a:p>
        </p:txBody>
      </p:sp>
      <p:sp>
        <p:nvSpPr>
          <p:cNvPr id="48" name="Rectangle 47">
            <a:extLst>
              <a:ext uri="{FF2B5EF4-FFF2-40B4-BE49-F238E27FC236}">
                <a16:creationId xmlns:a16="http://schemas.microsoft.com/office/drawing/2014/main" id="{65300381-7F6A-1843-92CE-EFBA9B763560}"/>
              </a:ext>
            </a:extLst>
          </p:cNvPr>
          <p:cNvSpPr/>
          <p:nvPr/>
        </p:nvSpPr>
        <p:spPr>
          <a:xfrm>
            <a:off x="1030517" y="5219831"/>
            <a:ext cx="2902852" cy="628650"/>
          </a:xfrm>
          <a:prstGeom prst="rect">
            <a:avLst/>
          </a:prstGeom>
          <a:solidFill>
            <a:schemeClr val="accent6">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Encoded as a delta</a:t>
            </a:r>
          </a:p>
        </p:txBody>
      </p:sp>
    </p:spTree>
    <p:extLst>
      <p:ext uri="{BB962C8B-B14F-4D97-AF65-F5344CB8AC3E}">
        <p14:creationId xmlns:p14="http://schemas.microsoft.com/office/powerpoint/2010/main" val="2539957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FB4CF75-5555-444E-8EE9-771ECC667FE4}"/>
              </a:ext>
            </a:extLst>
          </p:cNvPr>
          <p:cNvSpPr/>
          <p:nvPr/>
        </p:nvSpPr>
        <p:spPr>
          <a:xfrm>
            <a:off x="8625942" y="2696321"/>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5" name="Rectangle 44">
            <a:extLst>
              <a:ext uri="{FF2B5EF4-FFF2-40B4-BE49-F238E27FC236}">
                <a16:creationId xmlns:a16="http://schemas.microsoft.com/office/drawing/2014/main" id="{E184D516-BEC1-F84E-AE77-02A530EA11C2}"/>
              </a:ext>
            </a:extLst>
          </p:cNvPr>
          <p:cNvSpPr/>
          <p:nvPr/>
        </p:nvSpPr>
        <p:spPr>
          <a:xfrm>
            <a:off x="7344229"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4" name="Rectangle 43">
            <a:extLst>
              <a:ext uri="{FF2B5EF4-FFF2-40B4-BE49-F238E27FC236}">
                <a16:creationId xmlns:a16="http://schemas.microsoft.com/office/drawing/2014/main" id="{BFC86F6C-DAB8-C24C-B735-714E39562C2F}"/>
              </a:ext>
            </a:extLst>
          </p:cNvPr>
          <p:cNvSpPr/>
          <p:nvPr/>
        </p:nvSpPr>
        <p:spPr>
          <a:xfrm>
            <a:off x="6095992"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3" name="Rectangle 42">
            <a:extLst>
              <a:ext uri="{FF2B5EF4-FFF2-40B4-BE49-F238E27FC236}">
                <a16:creationId xmlns:a16="http://schemas.microsoft.com/office/drawing/2014/main" id="{9D163FCB-A52E-3945-90A3-B7EFB6A12BEA}"/>
              </a:ext>
            </a:extLst>
          </p:cNvPr>
          <p:cNvSpPr/>
          <p:nvPr/>
        </p:nvSpPr>
        <p:spPr>
          <a:xfrm>
            <a:off x="3553611" y="2730116"/>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2" name="Rectangle 41">
            <a:extLst>
              <a:ext uri="{FF2B5EF4-FFF2-40B4-BE49-F238E27FC236}">
                <a16:creationId xmlns:a16="http://schemas.microsoft.com/office/drawing/2014/main" id="{1BB5458F-1C5B-3E47-A00E-F5E869D5814E}"/>
              </a:ext>
            </a:extLst>
          </p:cNvPr>
          <p:cNvSpPr/>
          <p:nvPr/>
        </p:nvSpPr>
        <p:spPr>
          <a:xfrm>
            <a:off x="2296883" y="2729813"/>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7" name="Rectangle 36">
            <a:extLst>
              <a:ext uri="{FF2B5EF4-FFF2-40B4-BE49-F238E27FC236}">
                <a16:creationId xmlns:a16="http://schemas.microsoft.com/office/drawing/2014/main" id="{EC6E89FA-096B-A744-947E-F9117C15C7C1}"/>
              </a:ext>
            </a:extLst>
          </p:cNvPr>
          <p:cNvSpPr/>
          <p:nvPr/>
        </p:nvSpPr>
        <p:spPr>
          <a:xfrm>
            <a:off x="9895111" y="2714110"/>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FECF91-31B3-AB49-BF8E-9B11A58E60F3}"/>
              </a:ext>
            </a:extLst>
          </p:cNvPr>
          <p:cNvSpPr/>
          <p:nvPr/>
        </p:nvSpPr>
        <p:spPr>
          <a:xfrm>
            <a:off x="4829627" y="2724492"/>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CE6C6B-A24F-E849-8EE3-7AC4D4C97483}"/>
              </a:ext>
            </a:extLst>
          </p:cNvPr>
          <p:cNvSpPr/>
          <p:nvPr/>
        </p:nvSpPr>
        <p:spPr>
          <a:xfrm>
            <a:off x="1030518" y="2745758"/>
            <a:ext cx="1266371" cy="1257300"/>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grpSp>
        <p:nvGrpSpPr>
          <p:cNvPr id="28" name="Group 27">
            <a:extLst>
              <a:ext uri="{FF2B5EF4-FFF2-40B4-BE49-F238E27FC236}">
                <a16:creationId xmlns:a16="http://schemas.microsoft.com/office/drawing/2014/main" id="{57D37CF8-EAA9-F54F-A832-6C9C9400F03F}"/>
              </a:ext>
            </a:extLst>
          </p:cNvPr>
          <p:cNvGrpSpPr/>
          <p:nvPr/>
        </p:nvGrpSpPr>
        <p:grpSpPr>
          <a:xfrm>
            <a:off x="1030518" y="2706624"/>
            <a:ext cx="10130968" cy="1274233"/>
            <a:chOff x="838200" y="3441815"/>
            <a:chExt cx="10130968" cy="1274233"/>
          </a:xfrm>
        </p:grpSpPr>
        <p:sp>
          <p:nvSpPr>
            <p:cNvPr id="5" name="Rectangle 4">
              <a:extLst>
                <a:ext uri="{FF2B5EF4-FFF2-40B4-BE49-F238E27FC236}">
                  <a16:creationId xmlns:a16="http://schemas.microsoft.com/office/drawing/2014/main" id="{382B3D65-0285-F64B-8632-5BA5325D52A5}"/>
                </a:ext>
              </a:extLst>
            </p:cNvPr>
            <p:cNvSpPr/>
            <p:nvPr/>
          </p:nvSpPr>
          <p:spPr>
            <a:xfrm>
              <a:off x="838200"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104571"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370942"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637313"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5903684"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170055"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436426" y="3453713"/>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702797" y="3449301"/>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838200" y="3445933"/>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File:Golden Retriever Hund Dog.JPG">
            <a:extLst>
              <a:ext uri="{FF2B5EF4-FFF2-40B4-BE49-F238E27FC236}">
                <a16:creationId xmlns:a16="http://schemas.microsoft.com/office/drawing/2014/main" id="{6520DC3C-4075-C945-A9C9-A12C4430AD59}"/>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216991" y="2987179"/>
            <a:ext cx="921607" cy="774458"/>
          </a:xfrm>
          <a:prstGeom prst="rect">
            <a:avLst/>
          </a:prstGeom>
        </p:spPr>
      </p:pic>
      <p:pic>
        <p:nvPicPr>
          <p:cNvPr id="30" name="Picture 29" descr="File:Golden Retriever Hund Dog.JPG">
            <a:extLst>
              <a:ext uri="{FF2B5EF4-FFF2-40B4-BE49-F238E27FC236}">
                <a16:creationId xmlns:a16="http://schemas.microsoft.com/office/drawing/2014/main" id="{0EB90131-C14E-CD41-AF81-A5CDE6D41171}"/>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5002012" y="2955531"/>
            <a:ext cx="921607" cy="774458"/>
          </a:xfrm>
          <a:prstGeom prst="rect">
            <a:avLst/>
          </a:prstGeom>
        </p:spPr>
      </p:pic>
      <p:pic>
        <p:nvPicPr>
          <p:cNvPr id="31" name="Picture 30" descr="File:Golden Retriever Hund Dog.JPG">
            <a:extLst>
              <a:ext uri="{FF2B5EF4-FFF2-40B4-BE49-F238E27FC236}">
                <a16:creationId xmlns:a16="http://schemas.microsoft.com/office/drawing/2014/main" id="{4FCED66F-ACC7-7940-A957-06280C8D1789}"/>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6255572" y="2993141"/>
            <a:ext cx="921607" cy="774458"/>
          </a:xfrm>
          <a:prstGeom prst="rect">
            <a:avLst/>
          </a:prstGeom>
        </p:spPr>
      </p:pic>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10053402" y="2948045"/>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22</a:t>
            </a:fld>
            <a:endParaRPr lang="en-US"/>
          </a:p>
        </p:txBody>
      </p:sp>
      <p:sp>
        <p:nvSpPr>
          <p:cNvPr id="36" name="Title 1">
            <a:extLst>
              <a:ext uri="{FF2B5EF4-FFF2-40B4-BE49-F238E27FC236}">
                <a16:creationId xmlns:a16="http://schemas.microsoft.com/office/drawing/2014/main" id="{24FE325C-E47C-5D42-B959-04036F6C9D49}"/>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frames FROM video WHERE dog</a:t>
            </a:r>
          </a:p>
        </p:txBody>
      </p:sp>
      <p:pic>
        <p:nvPicPr>
          <p:cNvPr id="39" name="Picture 38" descr="STOCK - Green Grass 1 by jocarra on DeviantArt">
            <a:extLst>
              <a:ext uri="{FF2B5EF4-FFF2-40B4-BE49-F238E27FC236}">
                <a16:creationId xmlns:a16="http://schemas.microsoft.com/office/drawing/2014/main" id="{E74FDDD1-AFE9-9A4A-A34F-5813557C073E}"/>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3791120" y="2945321"/>
            <a:ext cx="810643" cy="819728"/>
          </a:xfrm>
          <a:prstGeom prst="rect">
            <a:avLst/>
          </a:prstGeom>
        </p:spPr>
      </p:pic>
      <p:pic>
        <p:nvPicPr>
          <p:cNvPr id="40" name="Picture 39" descr="STOCK - Green Grass 1 by jocarra on DeviantArt">
            <a:extLst>
              <a:ext uri="{FF2B5EF4-FFF2-40B4-BE49-F238E27FC236}">
                <a16:creationId xmlns:a16="http://schemas.microsoft.com/office/drawing/2014/main" id="{DFC55F01-09DC-C64D-A962-069113878FDD}"/>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7590233" y="2945321"/>
            <a:ext cx="810643" cy="819728"/>
          </a:xfrm>
          <a:prstGeom prst="rect">
            <a:avLst/>
          </a:prstGeom>
        </p:spPr>
      </p:pic>
      <p:pic>
        <p:nvPicPr>
          <p:cNvPr id="41" name="Picture 40" descr="STOCK - Green Grass 1 by jocarra on DeviantArt">
            <a:extLst>
              <a:ext uri="{FF2B5EF4-FFF2-40B4-BE49-F238E27FC236}">
                <a16:creationId xmlns:a16="http://schemas.microsoft.com/office/drawing/2014/main" id="{EE312144-A877-DC41-9D22-75DF54915F6C}"/>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856600" y="2941909"/>
            <a:ext cx="810643" cy="819728"/>
          </a:xfrm>
          <a:prstGeom prst="rect">
            <a:avLst/>
          </a:prstGeom>
        </p:spPr>
      </p:pic>
      <p:pic>
        <p:nvPicPr>
          <p:cNvPr id="38" name="Picture 37" descr="STOCK - Green Grass 1 by jocarra on DeviantArt">
            <a:extLst>
              <a:ext uri="{FF2B5EF4-FFF2-40B4-BE49-F238E27FC236}">
                <a16:creationId xmlns:a16="http://schemas.microsoft.com/office/drawing/2014/main" id="{96641B5E-A461-494E-95CD-8F49BCC9BB21}"/>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2524752" y="2941909"/>
            <a:ext cx="810643" cy="819728"/>
          </a:xfrm>
          <a:prstGeom prst="rect">
            <a:avLst/>
          </a:prstGeom>
        </p:spPr>
      </p:pic>
      <p:sp>
        <p:nvSpPr>
          <p:cNvPr id="47" name="Rectangle 46">
            <a:extLst>
              <a:ext uri="{FF2B5EF4-FFF2-40B4-BE49-F238E27FC236}">
                <a16:creationId xmlns:a16="http://schemas.microsoft.com/office/drawing/2014/main" id="{06D4EBA8-ADD8-4C4A-8847-CBA33EBB072F}"/>
              </a:ext>
            </a:extLst>
          </p:cNvPr>
          <p:cNvSpPr/>
          <p:nvPr/>
        </p:nvSpPr>
        <p:spPr>
          <a:xfrm>
            <a:off x="1030517" y="4434715"/>
            <a:ext cx="2902852" cy="628650"/>
          </a:xfrm>
          <a:prstGeom prst="rect">
            <a:avLst/>
          </a:prstGeom>
          <a:solidFill>
            <a:srgbClr val="FF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Random access point</a:t>
            </a:r>
          </a:p>
        </p:txBody>
      </p:sp>
      <p:sp>
        <p:nvSpPr>
          <p:cNvPr id="48" name="Rectangle 47">
            <a:extLst>
              <a:ext uri="{FF2B5EF4-FFF2-40B4-BE49-F238E27FC236}">
                <a16:creationId xmlns:a16="http://schemas.microsoft.com/office/drawing/2014/main" id="{65300381-7F6A-1843-92CE-EFBA9B763560}"/>
              </a:ext>
            </a:extLst>
          </p:cNvPr>
          <p:cNvSpPr/>
          <p:nvPr/>
        </p:nvSpPr>
        <p:spPr>
          <a:xfrm>
            <a:off x="1030517" y="5219831"/>
            <a:ext cx="2902852" cy="628650"/>
          </a:xfrm>
          <a:prstGeom prst="rect">
            <a:avLst/>
          </a:prstGeom>
          <a:solidFill>
            <a:schemeClr val="accent6">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Encoded as a delta</a:t>
            </a:r>
          </a:p>
        </p:txBody>
      </p:sp>
    </p:spTree>
    <p:extLst>
      <p:ext uri="{BB962C8B-B14F-4D97-AF65-F5344CB8AC3E}">
        <p14:creationId xmlns:p14="http://schemas.microsoft.com/office/powerpoint/2010/main" val="1805707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FB4CF75-5555-444E-8EE9-771ECC667FE4}"/>
              </a:ext>
            </a:extLst>
          </p:cNvPr>
          <p:cNvSpPr/>
          <p:nvPr/>
        </p:nvSpPr>
        <p:spPr>
          <a:xfrm>
            <a:off x="8625942" y="2696321"/>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5" name="Rectangle 44">
            <a:extLst>
              <a:ext uri="{FF2B5EF4-FFF2-40B4-BE49-F238E27FC236}">
                <a16:creationId xmlns:a16="http://schemas.microsoft.com/office/drawing/2014/main" id="{E184D516-BEC1-F84E-AE77-02A530EA11C2}"/>
              </a:ext>
            </a:extLst>
          </p:cNvPr>
          <p:cNvSpPr/>
          <p:nvPr/>
        </p:nvSpPr>
        <p:spPr>
          <a:xfrm>
            <a:off x="7344229"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4" name="Rectangle 43">
            <a:extLst>
              <a:ext uri="{FF2B5EF4-FFF2-40B4-BE49-F238E27FC236}">
                <a16:creationId xmlns:a16="http://schemas.microsoft.com/office/drawing/2014/main" id="{BFC86F6C-DAB8-C24C-B735-714E39562C2F}"/>
              </a:ext>
            </a:extLst>
          </p:cNvPr>
          <p:cNvSpPr/>
          <p:nvPr/>
        </p:nvSpPr>
        <p:spPr>
          <a:xfrm>
            <a:off x="6095992"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3" name="Rectangle 42">
            <a:extLst>
              <a:ext uri="{FF2B5EF4-FFF2-40B4-BE49-F238E27FC236}">
                <a16:creationId xmlns:a16="http://schemas.microsoft.com/office/drawing/2014/main" id="{9D163FCB-A52E-3945-90A3-B7EFB6A12BEA}"/>
              </a:ext>
            </a:extLst>
          </p:cNvPr>
          <p:cNvSpPr/>
          <p:nvPr/>
        </p:nvSpPr>
        <p:spPr>
          <a:xfrm>
            <a:off x="3553611" y="2730116"/>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2" name="Rectangle 41">
            <a:extLst>
              <a:ext uri="{FF2B5EF4-FFF2-40B4-BE49-F238E27FC236}">
                <a16:creationId xmlns:a16="http://schemas.microsoft.com/office/drawing/2014/main" id="{1BB5458F-1C5B-3E47-A00E-F5E869D5814E}"/>
              </a:ext>
            </a:extLst>
          </p:cNvPr>
          <p:cNvSpPr/>
          <p:nvPr/>
        </p:nvSpPr>
        <p:spPr>
          <a:xfrm>
            <a:off x="2296883" y="2729813"/>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7" name="Rectangle 36">
            <a:extLst>
              <a:ext uri="{FF2B5EF4-FFF2-40B4-BE49-F238E27FC236}">
                <a16:creationId xmlns:a16="http://schemas.microsoft.com/office/drawing/2014/main" id="{EC6E89FA-096B-A744-947E-F9117C15C7C1}"/>
              </a:ext>
            </a:extLst>
          </p:cNvPr>
          <p:cNvSpPr/>
          <p:nvPr/>
        </p:nvSpPr>
        <p:spPr>
          <a:xfrm>
            <a:off x="9895111" y="2714110"/>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FECF91-31B3-AB49-BF8E-9B11A58E60F3}"/>
              </a:ext>
            </a:extLst>
          </p:cNvPr>
          <p:cNvSpPr/>
          <p:nvPr/>
        </p:nvSpPr>
        <p:spPr>
          <a:xfrm>
            <a:off x="4829627" y="2735125"/>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CE6C6B-A24F-E849-8EE3-7AC4D4C97483}"/>
              </a:ext>
            </a:extLst>
          </p:cNvPr>
          <p:cNvSpPr/>
          <p:nvPr/>
        </p:nvSpPr>
        <p:spPr>
          <a:xfrm>
            <a:off x="1030518" y="2735125"/>
            <a:ext cx="1266371" cy="1257300"/>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grpSp>
        <p:nvGrpSpPr>
          <p:cNvPr id="28" name="Group 27">
            <a:extLst>
              <a:ext uri="{FF2B5EF4-FFF2-40B4-BE49-F238E27FC236}">
                <a16:creationId xmlns:a16="http://schemas.microsoft.com/office/drawing/2014/main" id="{57D37CF8-EAA9-F54F-A832-6C9C9400F03F}"/>
              </a:ext>
            </a:extLst>
          </p:cNvPr>
          <p:cNvGrpSpPr/>
          <p:nvPr/>
        </p:nvGrpSpPr>
        <p:grpSpPr>
          <a:xfrm>
            <a:off x="1030518" y="2706624"/>
            <a:ext cx="10130968" cy="1274233"/>
            <a:chOff x="838200" y="3441815"/>
            <a:chExt cx="10130968" cy="1274233"/>
          </a:xfrm>
        </p:grpSpPr>
        <p:sp>
          <p:nvSpPr>
            <p:cNvPr id="5" name="Rectangle 4">
              <a:extLst>
                <a:ext uri="{FF2B5EF4-FFF2-40B4-BE49-F238E27FC236}">
                  <a16:creationId xmlns:a16="http://schemas.microsoft.com/office/drawing/2014/main" id="{382B3D65-0285-F64B-8632-5BA5325D52A5}"/>
                </a:ext>
              </a:extLst>
            </p:cNvPr>
            <p:cNvSpPr/>
            <p:nvPr/>
          </p:nvSpPr>
          <p:spPr>
            <a:xfrm>
              <a:off x="838200"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104571"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370942"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637313"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5903684"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170055"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436426" y="3453713"/>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702797" y="3449301"/>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838200" y="3445933"/>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File:Golden Retriever Hund Dog.JPG">
            <a:extLst>
              <a:ext uri="{FF2B5EF4-FFF2-40B4-BE49-F238E27FC236}">
                <a16:creationId xmlns:a16="http://schemas.microsoft.com/office/drawing/2014/main" id="{6520DC3C-4075-C945-A9C9-A12C4430AD59}"/>
              </a:ext>
            </a:extLst>
          </p:cNvPr>
          <p:cNvPicPr>
            <a:picLocks noChangeAspect="1"/>
          </p:cNvPicPr>
          <p:nvPr/>
        </p:nvPicPr>
        <p:blipFill rotWithShape="1">
          <a:blip r:embed="rId5">
            <a:alphaModFix/>
            <a:extLst>
              <a:ext uri="{837473B0-CC2E-450A-ABE3-18F120FF3D39}">
                <a1611:picAttrSrcUrl xmlns:a1611="http://schemas.microsoft.com/office/drawing/2016/11/main" r:id="rId3"/>
              </a:ext>
            </a:extLst>
          </a:blip>
          <a:srcRect l="15197" r="5879"/>
          <a:stretch/>
        </p:blipFill>
        <p:spPr>
          <a:xfrm>
            <a:off x="1216991" y="2987179"/>
            <a:ext cx="921607" cy="774458"/>
          </a:xfrm>
          <a:prstGeom prst="rect">
            <a:avLst/>
          </a:prstGeom>
        </p:spPr>
      </p:pic>
      <p:pic>
        <p:nvPicPr>
          <p:cNvPr id="30" name="Picture 29" descr="File:Golden Retriever Hund Dog.JPG">
            <a:extLst>
              <a:ext uri="{FF2B5EF4-FFF2-40B4-BE49-F238E27FC236}">
                <a16:creationId xmlns:a16="http://schemas.microsoft.com/office/drawing/2014/main" id="{0EB90131-C14E-CD41-AF81-A5CDE6D41171}"/>
              </a:ext>
            </a:extLst>
          </p:cNvPr>
          <p:cNvPicPr>
            <a:picLocks noChangeAspect="1"/>
          </p:cNvPicPr>
          <p:nvPr/>
        </p:nvPicPr>
        <p:blipFill rotWithShape="1">
          <a:blip r:embed="rId5">
            <a:alphaModFix/>
            <a:extLst>
              <a:ext uri="{837473B0-CC2E-450A-ABE3-18F120FF3D39}">
                <a1611:picAttrSrcUrl xmlns:a1611="http://schemas.microsoft.com/office/drawing/2016/11/main" r:id="rId3"/>
              </a:ext>
            </a:extLst>
          </a:blip>
          <a:srcRect l="15197" r="5879"/>
          <a:stretch/>
        </p:blipFill>
        <p:spPr>
          <a:xfrm>
            <a:off x="5002012" y="2955531"/>
            <a:ext cx="921607" cy="774458"/>
          </a:xfrm>
          <a:prstGeom prst="rect">
            <a:avLst/>
          </a:prstGeom>
        </p:spPr>
      </p:pic>
      <p:pic>
        <p:nvPicPr>
          <p:cNvPr id="31" name="Picture 30" descr="File:Golden Retriever Hund Dog.JPG">
            <a:extLst>
              <a:ext uri="{FF2B5EF4-FFF2-40B4-BE49-F238E27FC236}">
                <a16:creationId xmlns:a16="http://schemas.microsoft.com/office/drawing/2014/main" id="{4FCED66F-ACC7-7940-A957-06280C8D1789}"/>
              </a:ext>
            </a:extLst>
          </p:cNvPr>
          <p:cNvPicPr>
            <a:picLocks noChangeAspect="1"/>
          </p:cNvPicPr>
          <p:nvPr/>
        </p:nvPicPr>
        <p:blipFill rotWithShape="1">
          <a:blip r:embed="rId5">
            <a:alphaModFix amt="40000"/>
            <a:extLst>
              <a:ext uri="{837473B0-CC2E-450A-ABE3-18F120FF3D39}">
                <a1611:picAttrSrcUrl xmlns:a1611="http://schemas.microsoft.com/office/drawing/2016/11/main" r:id="rId3"/>
              </a:ext>
            </a:extLst>
          </a:blip>
          <a:srcRect l="15197" r="5879"/>
          <a:stretch/>
        </p:blipFill>
        <p:spPr>
          <a:xfrm>
            <a:off x="6255572" y="2993141"/>
            <a:ext cx="921607" cy="774458"/>
          </a:xfrm>
          <a:prstGeom prst="rect">
            <a:avLst/>
          </a:prstGeom>
        </p:spPr>
      </p:pic>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extLst>
              <a:ext uri="{837473B0-CC2E-450A-ABE3-18F120FF3D39}">
                <a1611:picAttrSrcUrl xmlns:a1611="http://schemas.microsoft.com/office/drawing/2016/11/main" r:id="rId3"/>
              </a:ext>
            </a:extLst>
          </a:blip>
          <a:srcRect l="15197" r="5879"/>
          <a:stretch/>
        </p:blipFill>
        <p:spPr>
          <a:xfrm>
            <a:off x="10053402" y="2948045"/>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23</a:t>
            </a:fld>
            <a:endParaRPr lang="en-US"/>
          </a:p>
        </p:txBody>
      </p:sp>
      <p:sp>
        <p:nvSpPr>
          <p:cNvPr id="36" name="Title 1">
            <a:extLst>
              <a:ext uri="{FF2B5EF4-FFF2-40B4-BE49-F238E27FC236}">
                <a16:creationId xmlns:a16="http://schemas.microsoft.com/office/drawing/2014/main" id="{24FE325C-E47C-5D42-B959-04036F6C9D49}"/>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frames FROM video WHERE dog</a:t>
            </a:r>
          </a:p>
        </p:txBody>
      </p:sp>
      <p:pic>
        <p:nvPicPr>
          <p:cNvPr id="39" name="Picture 38" descr="STOCK - Green Grass 1 by jocarra on DeviantArt">
            <a:extLst>
              <a:ext uri="{FF2B5EF4-FFF2-40B4-BE49-F238E27FC236}">
                <a16:creationId xmlns:a16="http://schemas.microsoft.com/office/drawing/2014/main" id="{E74FDDD1-AFE9-9A4A-A34F-5813557C073E}"/>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3791120" y="2945321"/>
            <a:ext cx="810643" cy="819728"/>
          </a:xfrm>
          <a:prstGeom prst="rect">
            <a:avLst/>
          </a:prstGeom>
        </p:spPr>
      </p:pic>
      <p:pic>
        <p:nvPicPr>
          <p:cNvPr id="40" name="Picture 39" descr="STOCK - Green Grass 1 by jocarra on DeviantArt">
            <a:extLst>
              <a:ext uri="{FF2B5EF4-FFF2-40B4-BE49-F238E27FC236}">
                <a16:creationId xmlns:a16="http://schemas.microsoft.com/office/drawing/2014/main" id="{DFC55F01-09DC-C64D-A962-069113878FDD}"/>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7590233" y="2945321"/>
            <a:ext cx="810643" cy="819728"/>
          </a:xfrm>
          <a:prstGeom prst="rect">
            <a:avLst/>
          </a:prstGeom>
        </p:spPr>
      </p:pic>
      <p:pic>
        <p:nvPicPr>
          <p:cNvPr id="41" name="Picture 40" descr="STOCK - Green Grass 1 by jocarra on DeviantArt">
            <a:extLst>
              <a:ext uri="{FF2B5EF4-FFF2-40B4-BE49-F238E27FC236}">
                <a16:creationId xmlns:a16="http://schemas.microsoft.com/office/drawing/2014/main" id="{EE312144-A877-DC41-9D22-75DF54915F6C}"/>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856600" y="2941909"/>
            <a:ext cx="810643" cy="819728"/>
          </a:xfrm>
          <a:prstGeom prst="rect">
            <a:avLst/>
          </a:prstGeom>
        </p:spPr>
      </p:pic>
      <p:pic>
        <p:nvPicPr>
          <p:cNvPr id="38" name="Picture 37" descr="STOCK - Green Grass 1 by jocarra on DeviantArt">
            <a:extLst>
              <a:ext uri="{FF2B5EF4-FFF2-40B4-BE49-F238E27FC236}">
                <a16:creationId xmlns:a16="http://schemas.microsoft.com/office/drawing/2014/main" id="{96641B5E-A461-494E-95CD-8F49BCC9BB21}"/>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2524752" y="2941909"/>
            <a:ext cx="810643" cy="819728"/>
          </a:xfrm>
          <a:prstGeom prst="rect">
            <a:avLst/>
          </a:prstGeom>
        </p:spPr>
      </p:pic>
      <p:sp>
        <p:nvSpPr>
          <p:cNvPr id="47" name="Rectangle 46">
            <a:extLst>
              <a:ext uri="{FF2B5EF4-FFF2-40B4-BE49-F238E27FC236}">
                <a16:creationId xmlns:a16="http://schemas.microsoft.com/office/drawing/2014/main" id="{06D4EBA8-ADD8-4C4A-8847-CBA33EBB072F}"/>
              </a:ext>
            </a:extLst>
          </p:cNvPr>
          <p:cNvSpPr/>
          <p:nvPr/>
        </p:nvSpPr>
        <p:spPr>
          <a:xfrm>
            <a:off x="1030517" y="4434715"/>
            <a:ext cx="2902852" cy="628650"/>
          </a:xfrm>
          <a:prstGeom prst="rect">
            <a:avLst/>
          </a:prstGeom>
          <a:solidFill>
            <a:srgbClr val="FF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Random access point</a:t>
            </a:r>
          </a:p>
        </p:txBody>
      </p:sp>
      <p:sp>
        <p:nvSpPr>
          <p:cNvPr id="48" name="Rectangle 47">
            <a:extLst>
              <a:ext uri="{FF2B5EF4-FFF2-40B4-BE49-F238E27FC236}">
                <a16:creationId xmlns:a16="http://schemas.microsoft.com/office/drawing/2014/main" id="{65300381-7F6A-1843-92CE-EFBA9B763560}"/>
              </a:ext>
            </a:extLst>
          </p:cNvPr>
          <p:cNvSpPr/>
          <p:nvPr/>
        </p:nvSpPr>
        <p:spPr>
          <a:xfrm>
            <a:off x="1030517" y="5219831"/>
            <a:ext cx="2902852" cy="628650"/>
          </a:xfrm>
          <a:prstGeom prst="rect">
            <a:avLst/>
          </a:prstGeom>
          <a:solidFill>
            <a:schemeClr val="accent6">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Encoded as a delta</a:t>
            </a:r>
          </a:p>
        </p:txBody>
      </p:sp>
    </p:spTree>
    <p:extLst>
      <p:ext uri="{BB962C8B-B14F-4D97-AF65-F5344CB8AC3E}">
        <p14:creationId xmlns:p14="http://schemas.microsoft.com/office/powerpoint/2010/main" val="3433147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FB4CF75-5555-444E-8EE9-771ECC667FE4}"/>
              </a:ext>
            </a:extLst>
          </p:cNvPr>
          <p:cNvSpPr/>
          <p:nvPr/>
        </p:nvSpPr>
        <p:spPr>
          <a:xfrm>
            <a:off x="8625942" y="2696321"/>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5" name="Rectangle 44">
            <a:extLst>
              <a:ext uri="{FF2B5EF4-FFF2-40B4-BE49-F238E27FC236}">
                <a16:creationId xmlns:a16="http://schemas.microsoft.com/office/drawing/2014/main" id="{E184D516-BEC1-F84E-AE77-02A530EA11C2}"/>
              </a:ext>
            </a:extLst>
          </p:cNvPr>
          <p:cNvSpPr/>
          <p:nvPr/>
        </p:nvSpPr>
        <p:spPr>
          <a:xfrm>
            <a:off x="7344229"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4" name="Rectangle 43">
            <a:extLst>
              <a:ext uri="{FF2B5EF4-FFF2-40B4-BE49-F238E27FC236}">
                <a16:creationId xmlns:a16="http://schemas.microsoft.com/office/drawing/2014/main" id="{BFC86F6C-DAB8-C24C-B735-714E39562C2F}"/>
              </a:ext>
            </a:extLst>
          </p:cNvPr>
          <p:cNvSpPr/>
          <p:nvPr/>
        </p:nvSpPr>
        <p:spPr>
          <a:xfrm>
            <a:off x="6095992" y="2721468"/>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3" name="Rectangle 42">
            <a:extLst>
              <a:ext uri="{FF2B5EF4-FFF2-40B4-BE49-F238E27FC236}">
                <a16:creationId xmlns:a16="http://schemas.microsoft.com/office/drawing/2014/main" id="{9D163FCB-A52E-3945-90A3-B7EFB6A12BEA}"/>
              </a:ext>
            </a:extLst>
          </p:cNvPr>
          <p:cNvSpPr/>
          <p:nvPr/>
        </p:nvSpPr>
        <p:spPr>
          <a:xfrm>
            <a:off x="3553611" y="2730116"/>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2" name="Rectangle 41">
            <a:extLst>
              <a:ext uri="{FF2B5EF4-FFF2-40B4-BE49-F238E27FC236}">
                <a16:creationId xmlns:a16="http://schemas.microsoft.com/office/drawing/2014/main" id="{1BB5458F-1C5B-3E47-A00E-F5E869D5814E}"/>
              </a:ext>
            </a:extLst>
          </p:cNvPr>
          <p:cNvSpPr/>
          <p:nvPr/>
        </p:nvSpPr>
        <p:spPr>
          <a:xfrm>
            <a:off x="2296883" y="2729813"/>
            <a:ext cx="1266371" cy="1257300"/>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7" name="Rectangle 36">
            <a:extLst>
              <a:ext uri="{FF2B5EF4-FFF2-40B4-BE49-F238E27FC236}">
                <a16:creationId xmlns:a16="http://schemas.microsoft.com/office/drawing/2014/main" id="{EC6E89FA-096B-A744-947E-F9117C15C7C1}"/>
              </a:ext>
            </a:extLst>
          </p:cNvPr>
          <p:cNvSpPr/>
          <p:nvPr/>
        </p:nvSpPr>
        <p:spPr>
          <a:xfrm>
            <a:off x="9895111" y="2714110"/>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FECF91-31B3-AB49-BF8E-9B11A58E60F3}"/>
              </a:ext>
            </a:extLst>
          </p:cNvPr>
          <p:cNvSpPr/>
          <p:nvPr/>
        </p:nvSpPr>
        <p:spPr>
          <a:xfrm>
            <a:off x="4829627" y="2735125"/>
            <a:ext cx="1266371" cy="1257300"/>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CE6C6B-A24F-E849-8EE3-7AC4D4C97483}"/>
              </a:ext>
            </a:extLst>
          </p:cNvPr>
          <p:cNvSpPr/>
          <p:nvPr/>
        </p:nvSpPr>
        <p:spPr>
          <a:xfrm>
            <a:off x="1030518" y="2735125"/>
            <a:ext cx="1266371" cy="1257300"/>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grpSp>
        <p:nvGrpSpPr>
          <p:cNvPr id="28" name="Group 27">
            <a:extLst>
              <a:ext uri="{FF2B5EF4-FFF2-40B4-BE49-F238E27FC236}">
                <a16:creationId xmlns:a16="http://schemas.microsoft.com/office/drawing/2014/main" id="{57D37CF8-EAA9-F54F-A832-6C9C9400F03F}"/>
              </a:ext>
            </a:extLst>
          </p:cNvPr>
          <p:cNvGrpSpPr/>
          <p:nvPr/>
        </p:nvGrpSpPr>
        <p:grpSpPr>
          <a:xfrm>
            <a:off x="1030518" y="2706624"/>
            <a:ext cx="10130968" cy="1274233"/>
            <a:chOff x="838200" y="3441815"/>
            <a:chExt cx="10130968" cy="1274233"/>
          </a:xfrm>
        </p:grpSpPr>
        <p:sp>
          <p:nvSpPr>
            <p:cNvPr id="5" name="Rectangle 4">
              <a:extLst>
                <a:ext uri="{FF2B5EF4-FFF2-40B4-BE49-F238E27FC236}">
                  <a16:creationId xmlns:a16="http://schemas.microsoft.com/office/drawing/2014/main" id="{382B3D65-0285-F64B-8632-5BA5325D52A5}"/>
                </a:ext>
              </a:extLst>
            </p:cNvPr>
            <p:cNvSpPr/>
            <p:nvPr/>
          </p:nvSpPr>
          <p:spPr>
            <a:xfrm>
              <a:off x="838200"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104571"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370942"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637313" y="344623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5903684" y="3441815"/>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170055" y="3445558"/>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436426" y="3453713"/>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702797" y="3449301"/>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838200" y="3445933"/>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File:Golden Retriever Hund Dog.JPG">
            <a:extLst>
              <a:ext uri="{FF2B5EF4-FFF2-40B4-BE49-F238E27FC236}">
                <a16:creationId xmlns:a16="http://schemas.microsoft.com/office/drawing/2014/main" id="{6520DC3C-4075-C945-A9C9-A12C4430AD59}"/>
              </a:ext>
            </a:extLst>
          </p:cNvPr>
          <p:cNvPicPr>
            <a:picLocks noChangeAspect="1"/>
          </p:cNvPicPr>
          <p:nvPr/>
        </p:nvPicPr>
        <p:blipFill rotWithShape="1">
          <a:blip r:embed="rId5">
            <a:alphaModFix/>
            <a:extLst>
              <a:ext uri="{837473B0-CC2E-450A-ABE3-18F120FF3D39}">
                <a1611:picAttrSrcUrl xmlns:a1611="http://schemas.microsoft.com/office/drawing/2016/11/main" r:id="rId3"/>
              </a:ext>
            </a:extLst>
          </a:blip>
          <a:srcRect l="15197" r="5879"/>
          <a:stretch/>
        </p:blipFill>
        <p:spPr>
          <a:xfrm>
            <a:off x="1216991" y="2987179"/>
            <a:ext cx="921607" cy="774458"/>
          </a:xfrm>
          <a:prstGeom prst="rect">
            <a:avLst/>
          </a:prstGeom>
        </p:spPr>
      </p:pic>
      <p:pic>
        <p:nvPicPr>
          <p:cNvPr id="30" name="Picture 29" descr="File:Golden Retriever Hund Dog.JPG">
            <a:extLst>
              <a:ext uri="{FF2B5EF4-FFF2-40B4-BE49-F238E27FC236}">
                <a16:creationId xmlns:a16="http://schemas.microsoft.com/office/drawing/2014/main" id="{0EB90131-C14E-CD41-AF81-A5CDE6D41171}"/>
              </a:ext>
            </a:extLst>
          </p:cNvPr>
          <p:cNvPicPr>
            <a:picLocks noChangeAspect="1"/>
          </p:cNvPicPr>
          <p:nvPr/>
        </p:nvPicPr>
        <p:blipFill rotWithShape="1">
          <a:blip r:embed="rId5">
            <a:alphaModFix/>
            <a:extLst>
              <a:ext uri="{837473B0-CC2E-450A-ABE3-18F120FF3D39}">
                <a1611:picAttrSrcUrl xmlns:a1611="http://schemas.microsoft.com/office/drawing/2016/11/main" r:id="rId3"/>
              </a:ext>
            </a:extLst>
          </a:blip>
          <a:srcRect l="15197" r="5879"/>
          <a:stretch/>
        </p:blipFill>
        <p:spPr>
          <a:xfrm>
            <a:off x="5002012" y="2955531"/>
            <a:ext cx="921607" cy="774458"/>
          </a:xfrm>
          <a:prstGeom prst="rect">
            <a:avLst/>
          </a:prstGeom>
        </p:spPr>
      </p:pic>
      <p:pic>
        <p:nvPicPr>
          <p:cNvPr id="31" name="Picture 30" descr="File:Golden Retriever Hund Dog.JPG">
            <a:extLst>
              <a:ext uri="{FF2B5EF4-FFF2-40B4-BE49-F238E27FC236}">
                <a16:creationId xmlns:a16="http://schemas.microsoft.com/office/drawing/2014/main" id="{4FCED66F-ACC7-7940-A957-06280C8D1789}"/>
              </a:ext>
            </a:extLst>
          </p:cNvPr>
          <p:cNvPicPr>
            <a:picLocks noChangeAspect="1"/>
          </p:cNvPicPr>
          <p:nvPr/>
        </p:nvPicPr>
        <p:blipFill rotWithShape="1">
          <a:blip r:embed="rId5">
            <a:alphaModFix/>
            <a:extLst>
              <a:ext uri="{837473B0-CC2E-450A-ABE3-18F120FF3D39}">
                <a1611:picAttrSrcUrl xmlns:a1611="http://schemas.microsoft.com/office/drawing/2016/11/main" r:id="rId3"/>
              </a:ext>
            </a:extLst>
          </a:blip>
          <a:srcRect l="15197" r="5879"/>
          <a:stretch/>
        </p:blipFill>
        <p:spPr>
          <a:xfrm>
            <a:off x="6255572" y="2993141"/>
            <a:ext cx="921607" cy="774458"/>
          </a:xfrm>
          <a:prstGeom prst="rect">
            <a:avLst/>
          </a:prstGeom>
        </p:spPr>
      </p:pic>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alphaModFix/>
            <a:extLst>
              <a:ext uri="{837473B0-CC2E-450A-ABE3-18F120FF3D39}">
                <a1611:picAttrSrcUrl xmlns:a1611="http://schemas.microsoft.com/office/drawing/2016/11/main" r:id="rId3"/>
              </a:ext>
            </a:extLst>
          </a:blip>
          <a:srcRect l="15197" r="5879"/>
          <a:stretch/>
        </p:blipFill>
        <p:spPr>
          <a:xfrm>
            <a:off x="10053402" y="2948045"/>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24</a:t>
            </a:fld>
            <a:endParaRPr lang="en-US"/>
          </a:p>
        </p:txBody>
      </p:sp>
      <p:sp>
        <p:nvSpPr>
          <p:cNvPr id="36" name="Title 1">
            <a:extLst>
              <a:ext uri="{FF2B5EF4-FFF2-40B4-BE49-F238E27FC236}">
                <a16:creationId xmlns:a16="http://schemas.microsoft.com/office/drawing/2014/main" id="{24FE325C-E47C-5D42-B959-04036F6C9D49}"/>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frames FROM video WHERE dog</a:t>
            </a:r>
          </a:p>
        </p:txBody>
      </p:sp>
      <p:pic>
        <p:nvPicPr>
          <p:cNvPr id="39" name="Picture 38" descr="STOCK - Green Grass 1 by jocarra on DeviantArt">
            <a:extLst>
              <a:ext uri="{FF2B5EF4-FFF2-40B4-BE49-F238E27FC236}">
                <a16:creationId xmlns:a16="http://schemas.microsoft.com/office/drawing/2014/main" id="{E74FDDD1-AFE9-9A4A-A34F-5813557C073E}"/>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3791120" y="2945321"/>
            <a:ext cx="810643" cy="819728"/>
          </a:xfrm>
          <a:prstGeom prst="rect">
            <a:avLst/>
          </a:prstGeom>
        </p:spPr>
      </p:pic>
      <p:pic>
        <p:nvPicPr>
          <p:cNvPr id="40" name="Picture 39" descr="STOCK - Green Grass 1 by jocarra on DeviantArt">
            <a:extLst>
              <a:ext uri="{FF2B5EF4-FFF2-40B4-BE49-F238E27FC236}">
                <a16:creationId xmlns:a16="http://schemas.microsoft.com/office/drawing/2014/main" id="{DFC55F01-09DC-C64D-A962-069113878FDD}"/>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7590233" y="2945321"/>
            <a:ext cx="810643" cy="819728"/>
          </a:xfrm>
          <a:prstGeom prst="rect">
            <a:avLst/>
          </a:prstGeom>
        </p:spPr>
      </p:pic>
      <p:pic>
        <p:nvPicPr>
          <p:cNvPr id="41" name="Picture 40" descr="STOCK - Green Grass 1 by jocarra on DeviantArt">
            <a:extLst>
              <a:ext uri="{FF2B5EF4-FFF2-40B4-BE49-F238E27FC236}">
                <a16:creationId xmlns:a16="http://schemas.microsoft.com/office/drawing/2014/main" id="{EE312144-A877-DC41-9D22-75DF54915F6C}"/>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8856600" y="2941909"/>
            <a:ext cx="810643" cy="819728"/>
          </a:xfrm>
          <a:prstGeom prst="rect">
            <a:avLst/>
          </a:prstGeom>
        </p:spPr>
      </p:pic>
      <p:pic>
        <p:nvPicPr>
          <p:cNvPr id="38" name="Picture 37" descr="STOCK - Green Grass 1 by jocarra on DeviantArt">
            <a:extLst>
              <a:ext uri="{FF2B5EF4-FFF2-40B4-BE49-F238E27FC236}">
                <a16:creationId xmlns:a16="http://schemas.microsoft.com/office/drawing/2014/main" id="{96641B5E-A461-494E-95CD-8F49BCC9BB21}"/>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r="44141" b="14996"/>
          <a:stretch/>
        </p:blipFill>
        <p:spPr>
          <a:xfrm>
            <a:off x="2524752" y="2941909"/>
            <a:ext cx="810643" cy="819728"/>
          </a:xfrm>
          <a:prstGeom prst="rect">
            <a:avLst/>
          </a:prstGeom>
        </p:spPr>
      </p:pic>
      <p:sp>
        <p:nvSpPr>
          <p:cNvPr id="47" name="Rectangle 46">
            <a:extLst>
              <a:ext uri="{FF2B5EF4-FFF2-40B4-BE49-F238E27FC236}">
                <a16:creationId xmlns:a16="http://schemas.microsoft.com/office/drawing/2014/main" id="{06D4EBA8-ADD8-4C4A-8847-CBA33EBB072F}"/>
              </a:ext>
            </a:extLst>
          </p:cNvPr>
          <p:cNvSpPr/>
          <p:nvPr/>
        </p:nvSpPr>
        <p:spPr>
          <a:xfrm>
            <a:off x="1030517" y="4434715"/>
            <a:ext cx="2902852" cy="628650"/>
          </a:xfrm>
          <a:prstGeom prst="rect">
            <a:avLst/>
          </a:prstGeom>
          <a:solidFill>
            <a:srgbClr val="FF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Random access point</a:t>
            </a:r>
          </a:p>
        </p:txBody>
      </p:sp>
      <p:sp>
        <p:nvSpPr>
          <p:cNvPr id="48" name="Rectangle 47">
            <a:extLst>
              <a:ext uri="{FF2B5EF4-FFF2-40B4-BE49-F238E27FC236}">
                <a16:creationId xmlns:a16="http://schemas.microsoft.com/office/drawing/2014/main" id="{65300381-7F6A-1843-92CE-EFBA9B763560}"/>
              </a:ext>
            </a:extLst>
          </p:cNvPr>
          <p:cNvSpPr/>
          <p:nvPr/>
        </p:nvSpPr>
        <p:spPr>
          <a:xfrm>
            <a:off x="1030517" y="5219831"/>
            <a:ext cx="2902852" cy="628650"/>
          </a:xfrm>
          <a:prstGeom prst="rect">
            <a:avLst/>
          </a:prstGeom>
          <a:solidFill>
            <a:schemeClr val="accent6">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Encoded as a delta</a:t>
            </a:r>
          </a:p>
        </p:txBody>
      </p:sp>
      <p:sp>
        <p:nvSpPr>
          <p:cNvPr id="50" name="Triangle 49">
            <a:extLst>
              <a:ext uri="{FF2B5EF4-FFF2-40B4-BE49-F238E27FC236}">
                <a16:creationId xmlns:a16="http://schemas.microsoft.com/office/drawing/2014/main" id="{ED35332B-AF74-1049-AF3A-E749F0E7983F}"/>
              </a:ext>
            </a:extLst>
          </p:cNvPr>
          <p:cNvSpPr>
            <a:spLocks noChangeAspect="1"/>
          </p:cNvSpPr>
          <p:nvPr/>
        </p:nvSpPr>
        <p:spPr>
          <a:xfrm>
            <a:off x="6395028" y="3004718"/>
            <a:ext cx="639464" cy="64008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408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00F44-DFE1-F042-B96C-A5690672DE6E}"/>
              </a:ext>
            </a:extLst>
          </p:cNvPr>
          <p:cNvPicPr>
            <a:picLocks noChangeAspect="1"/>
          </p:cNvPicPr>
          <p:nvPr/>
        </p:nvPicPr>
        <p:blipFill>
          <a:blip r:embed="rId3"/>
          <a:stretch>
            <a:fillRect/>
          </a:stretch>
        </p:blipFill>
        <p:spPr>
          <a:xfrm>
            <a:off x="2404849" y="1947247"/>
            <a:ext cx="7382301" cy="4152544"/>
          </a:xfrm>
          <a:prstGeom prst="rect">
            <a:avLst/>
          </a:prstGeom>
        </p:spPr>
      </p:pic>
      <p:sp>
        <p:nvSpPr>
          <p:cNvPr id="4" name="Slide Number Placeholder 3">
            <a:extLst>
              <a:ext uri="{FF2B5EF4-FFF2-40B4-BE49-F238E27FC236}">
                <a16:creationId xmlns:a16="http://schemas.microsoft.com/office/drawing/2014/main" id="{ADFC8873-38E7-C144-AB1E-5E4865C5188F}"/>
              </a:ext>
            </a:extLst>
          </p:cNvPr>
          <p:cNvSpPr>
            <a:spLocks noGrp="1"/>
          </p:cNvSpPr>
          <p:nvPr>
            <p:ph type="sldNum" sz="quarter" idx="12"/>
          </p:nvPr>
        </p:nvSpPr>
        <p:spPr/>
        <p:txBody>
          <a:bodyPr/>
          <a:lstStyle/>
          <a:p>
            <a:fld id="{66EC5F49-9086-594F-AEFB-984AF1F4AAAB}" type="slidenum">
              <a:rPr lang="en-US" smtClean="0"/>
              <a:t>25</a:t>
            </a:fld>
            <a:endParaRPr lang="en-US"/>
          </a:p>
        </p:txBody>
      </p:sp>
      <p:sp>
        <p:nvSpPr>
          <p:cNvPr id="9" name="Title 1">
            <a:extLst>
              <a:ext uri="{FF2B5EF4-FFF2-40B4-BE49-F238E27FC236}">
                <a16:creationId xmlns:a16="http://schemas.microsoft.com/office/drawing/2014/main" id="{65DCE638-6557-3843-8ECB-F4A0B9207412}"/>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pixels FROM video WHERE dog</a:t>
            </a:r>
          </a:p>
        </p:txBody>
      </p:sp>
    </p:spTree>
    <p:extLst>
      <p:ext uri="{BB962C8B-B14F-4D97-AF65-F5344CB8AC3E}">
        <p14:creationId xmlns:p14="http://schemas.microsoft.com/office/powerpoint/2010/main" val="2501830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00F44-DFE1-F042-B96C-A5690672DE6E}"/>
              </a:ext>
            </a:extLst>
          </p:cNvPr>
          <p:cNvPicPr>
            <a:picLocks noChangeAspect="1"/>
          </p:cNvPicPr>
          <p:nvPr/>
        </p:nvPicPr>
        <p:blipFill>
          <a:blip r:embed="rId3"/>
          <a:stretch>
            <a:fillRect/>
          </a:stretch>
        </p:blipFill>
        <p:spPr>
          <a:xfrm>
            <a:off x="2404849" y="1947247"/>
            <a:ext cx="7382301" cy="4152544"/>
          </a:xfrm>
          <a:prstGeom prst="rect">
            <a:avLst/>
          </a:prstGeom>
        </p:spPr>
      </p:pic>
      <p:sp>
        <p:nvSpPr>
          <p:cNvPr id="4" name="Slide Number Placeholder 3">
            <a:extLst>
              <a:ext uri="{FF2B5EF4-FFF2-40B4-BE49-F238E27FC236}">
                <a16:creationId xmlns:a16="http://schemas.microsoft.com/office/drawing/2014/main" id="{ADFC8873-38E7-C144-AB1E-5E4865C5188F}"/>
              </a:ext>
            </a:extLst>
          </p:cNvPr>
          <p:cNvSpPr>
            <a:spLocks noGrp="1"/>
          </p:cNvSpPr>
          <p:nvPr>
            <p:ph type="sldNum" sz="quarter" idx="12"/>
          </p:nvPr>
        </p:nvSpPr>
        <p:spPr/>
        <p:txBody>
          <a:bodyPr/>
          <a:lstStyle/>
          <a:p>
            <a:fld id="{66EC5F49-9086-594F-AEFB-984AF1F4AAAB}" type="slidenum">
              <a:rPr lang="en-US" smtClean="0"/>
              <a:t>26</a:t>
            </a:fld>
            <a:endParaRPr lang="en-US"/>
          </a:p>
        </p:txBody>
      </p:sp>
      <p:sp>
        <p:nvSpPr>
          <p:cNvPr id="9" name="Title 1">
            <a:extLst>
              <a:ext uri="{FF2B5EF4-FFF2-40B4-BE49-F238E27FC236}">
                <a16:creationId xmlns:a16="http://schemas.microsoft.com/office/drawing/2014/main" id="{65DCE638-6557-3843-8ECB-F4A0B9207412}"/>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pixels FROM video WHERE dog</a:t>
            </a:r>
          </a:p>
        </p:txBody>
      </p:sp>
      <p:graphicFrame>
        <p:nvGraphicFramePr>
          <p:cNvPr id="6" name="Table 5">
            <a:extLst>
              <a:ext uri="{FF2B5EF4-FFF2-40B4-BE49-F238E27FC236}">
                <a16:creationId xmlns:a16="http://schemas.microsoft.com/office/drawing/2014/main" id="{9143AFE3-7966-2243-8731-781CC4C34558}"/>
              </a:ext>
            </a:extLst>
          </p:cNvPr>
          <p:cNvGraphicFramePr>
            <a:graphicFrameLocks noGrp="1"/>
          </p:cNvGraphicFramePr>
          <p:nvPr>
            <p:extLst>
              <p:ext uri="{D42A27DB-BD31-4B8C-83A1-F6EECF244321}">
                <p14:modId xmlns:p14="http://schemas.microsoft.com/office/powerpoint/2010/main" val="2931791784"/>
              </p:ext>
            </p:extLst>
          </p:nvPr>
        </p:nvGraphicFramePr>
        <p:xfrm>
          <a:off x="2404849" y="1947247"/>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spTree>
    <p:extLst>
      <p:ext uri="{BB962C8B-B14F-4D97-AF65-F5344CB8AC3E}">
        <p14:creationId xmlns:p14="http://schemas.microsoft.com/office/powerpoint/2010/main" val="165318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00F44-DFE1-F042-B96C-A5690672DE6E}"/>
              </a:ext>
            </a:extLst>
          </p:cNvPr>
          <p:cNvPicPr>
            <a:picLocks noChangeAspect="1"/>
          </p:cNvPicPr>
          <p:nvPr/>
        </p:nvPicPr>
        <p:blipFill>
          <a:blip r:embed="rId3"/>
          <a:stretch>
            <a:fillRect/>
          </a:stretch>
        </p:blipFill>
        <p:spPr>
          <a:xfrm>
            <a:off x="2404849" y="1947247"/>
            <a:ext cx="7382301" cy="4152544"/>
          </a:xfrm>
          <a:prstGeom prst="rect">
            <a:avLst/>
          </a:prstGeom>
        </p:spPr>
      </p:pic>
      <p:sp>
        <p:nvSpPr>
          <p:cNvPr id="4" name="Slide Number Placeholder 3">
            <a:extLst>
              <a:ext uri="{FF2B5EF4-FFF2-40B4-BE49-F238E27FC236}">
                <a16:creationId xmlns:a16="http://schemas.microsoft.com/office/drawing/2014/main" id="{ADFC8873-38E7-C144-AB1E-5E4865C5188F}"/>
              </a:ext>
            </a:extLst>
          </p:cNvPr>
          <p:cNvSpPr>
            <a:spLocks noGrp="1"/>
          </p:cNvSpPr>
          <p:nvPr>
            <p:ph type="sldNum" sz="quarter" idx="12"/>
          </p:nvPr>
        </p:nvSpPr>
        <p:spPr/>
        <p:txBody>
          <a:bodyPr/>
          <a:lstStyle/>
          <a:p>
            <a:fld id="{66EC5F49-9086-594F-AEFB-984AF1F4AAAB}" type="slidenum">
              <a:rPr lang="en-US" smtClean="0"/>
              <a:t>27</a:t>
            </a:fld>
            <a:endParaRPr lang="en-US"/>
          </a:p>
        </p:txBody>
      </p:sp>
      <p:sp>
        <p:nvSpPr>
          <p:cNvPr id="9" name="Title 1">
            <a:extLst>
              <a:ext uri="{FF2B5EF4-FFF2-40B4-BE49-F238E27FC236}">
                <a16:creationId xmlns:a16="http://schemas.microsoft.com/office/drawing/2014/main" id="{65DCE638-6557-3843-8ECB-F4A0B9207412}"/>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pixels FROM video WHERE dog</a:t>
            </a:r>
          </a:p>
        </p:txBody>
      </p:sp>
      <p:graphicFrame>
        <p:nvGraphicFramePr>
          <p:cNvPr id="6" name="Table 5">
            <a:extLst>
              <a:ext uri="{FF2B5EF4-FFF2-40B4-BE49-F238E27FC236}">
                <a16:creationId xmlns:a16="http://schemas.microsoft.com/office/drawing/2014/main" id="{9143AFE3-7966-2243-8731-781CC4C34558}"/>
              </a:ext>
            </a:extLst>
          </p:cNvPr>
          <p:cNvGraphicFramePr>
            <a:graphicFrameLocks noGrp="1"/>
          </p:cNvGraphicFramePr>
          <p:nvPr/>
        </p:nvGraphicFramePr>
        <p:xfrm>
          <a:off x="2404849" y="1947247"/>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graphicFrame>
        <p:nvGraphicFramePr>
          <p:cNvPr id="7" name="Table 6">
            <a:extLst>
              <a:ext uri="{FF2B5EF4-FFF2-40B4-BE49-F238E27FC236}">
                <a16:creationId xmlns:a16="http://schemas.microsoft.com/office/drawing/2014/main" id="{95576638-EBE2-2D42-B30F-1BA21D71CE98}"/>
              </a:ext>
            </a:extLst>
          </p:cNvPr>
          <p:cNvGraphicFramePr>
            <a:graphicFrameLocks noGrp="1"/>
          </p:cNvGraphicFramePr>
          <p:nvPr>
            <p:extLst>
              <p:ext uri="{D42A27DB-BD31-4B8C-83A1-F6EECF244321}">
                <p14:modId xmlns:p14="http://schemas.microsoft.com/office/powerpoint/2010/main" val="1785965917"/>
              </p:ext>
            </p:extLst>
          </p:nvPr>
        </p:nvGraphicFramePr>
        <p:xfrm>
          <a:off x="2770609" y="1947247"/>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spTree>
    <p:extLst>
      <p:ext uri="{BB962C8B-B14F-4D97-AF65-F5344CB8AC3E}">
        <p14:creationId xmlns:p14="http://schemas.microsoft.com/office/powerpoint/2010/main" val="3757848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00F44-DFE1-F042-B96C-A5690672DE6E}"/>
              </a:ext>
            </a:extLst>
          </p:cNvPr>
          <p:cNvPicPr>
            <a:picLocks noChangeAspect="1"/>
          </p:cNvPicPr>
          <p:nvPr/>
        </p:nvPicPr>
        <p:blipFill>
          <a:blip r:embed="rId3"/>
          <a:stretch>
            <a:fillRect/>
          </a:stretch>
        </p:blipFill>
        <p:spPr>
          <a:xfrm>
            <a:off x="2404849" y="1947247"/>
            <a:ext cx="7382301" cy="4152544"/>
          </a:xfrm>
          <a:prstGeom prst="rect">
            <a:avLst/>
          </a:prstGeom>
        </p:spPr>
      </p:pic>
      <p:sp>
        <p:nvSpPr>
          <p:cNvPr id="4" name="Slide Number Placeholder 3">
            <a:extLst>
              <a:ext uri="{FF2B5EF4-FFF2-40B4-BE49-F238E27FC236}">
                <a16:creationId xmlns:a16="http://schemas.microsoft.com/office/drawing/2014/main" id="{ADFC8873-38E7-C144-AB1E-5E4865C5188F}"/>
              </a:ext>
            </a:extLst>
          </p:cNvPr>
          <p:cNvSpPr>
            <a:spLocks noGrp="1"/>
          </p:cNvSpPr>
          <p:nvPr>
            <p:ph type="sldNum" sz="quarter" idx="12"/>
          </p:nvPr>
        </p:nvSpPr>
        <p:spPr/>
        <p:txBody>
          <a:bodyPr/>
          <a:lstStyle/>
          <a:p>
            <a:fld id="{66EC5F49-9086-594F-AEFB-984AF1F4AAAB}" type="slidenum">
              <a:rPr lang="en-US" smtClean="0"/>
              <a:t>28</a:t>
            </a:fld>
            <a:endParaRPr lang="en-US"/>
          </a:p>
        </p:txBody>
      </p:sp>
      <p:sp>
        <p:nvSpPr>
          <p:cNvPr id="9" name="Title 1">
            <a:extLst>
              <a:ext uri="{FF2B5EF4-FFF2-40B4-BE49-F238E27FC236}">
                <a16:creationId xmlns:a16="http://schemas.microsoft.com/office/drawing/2014/main" id="{65DCE638-6557-3843-8ECB-F4A0B9207412}"/>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pixels FROM video WHERE dog</a:t>
            </a:r>
          </a:p>
        </p:txBody>
      </p:sp>
      <p:graphicFrame>
        <p:nvGraphicFramePr>
          <p:cNvPr id="6" name="Table 5">
            <a:extLst>
              <a:ext uri="{FF2B5EF4-FFF2-40B4-BE49-F238E27FC236}">
                <a16:creationId xmlns:a16="http://schemas.microsoft.com/office/drawing/2014/main" id="{9143AFE3-7966-2243-8731-781CC4C34558}"/>
              </a:ext>
            </a:extLst>
          </p:cNvPr>
          <p:cNvGraphicFramePr>
            <a:graphicFrameLocks noGrp="1"/>
          </p:cNvGraphicFramePr>
          <p:nvPr/>
        </p:nvGraphicFramePr>
        <p:xfrm>
          <a:off x="2404849" y="1947247"/>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graphicFrame>
        <p:nvGraphicFramePr>
          <p:cNvPr id="7" name="Table 6">
            <a:extLst>
              <a:ext uri="{FF2B5EF4-FFF2-40B4-BE49-F238E27FC236}">
                <a16:creationId xmlns:a16="http://schemas.microsoft.com/office/drawing/2014/main" id="{95576638-EBE2-2D42-B30F-1BA21D71CE98}"/>
              </a:ext>
            </a:extLst>
          </p:cNvPr>
          <p:cNvGraphicFramePr>
            <a:graphicFrameLocks noGrp="1"/>
          </p:cNvGraphicFramePr>
          <p:nvPr/>
        </p:nvGraphicFramePr>
        <p:xfrm>
          <a:off x="2770609" y="1947247"/>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graphicFrame>
        <p:nvGraphicFramePr>
          <p:cNvPr id="8" name="Table 7">
            <a:extLst>
              <a:ext uri="{FF2B5EF4-FFF2-40B4-BE49-F238E27FC236}">
                <a16:creationId xmlns:a16="http://schemas.microsoft.com/office/drawing/2014/main" id="{94EA3D88-88C9-9D49-957A-9FCEC71E0EF6}"/>
              </a:ext>
            </a:extLst>
          </p:cNvPr>
          <p:cNvGraphicFramePr>
            <a:graphicFrameLocks noGrp="1"/>
          </p:cNvGraphicFramePr>
          <p:nvPr>
            <p:extLst>
              <p:ext uri="{D42A27DB-BD31-4B8C-83A1-F6EECF244321}">
                <p14:modId xmlns:p14="http://schemas.microsoft.com/office/powerpoint/2010/main" val="3370383150"/>
              </p:ext>
            </p:extLst>
          </p:nvPr>
        </p:nvGraphicFramePr>
        <p:xfrm>
          <a:off x="3136369" y="1947247"/>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spTree>
    <p:extLst>
      <p:ext uri="{BB962C8B-B14F-4D97-AF65-F5344CB8AC3E}">
        <p14:creationId xmlns:p14="http://schemas.microsoft.com/office/powerpoint/2010/main" val="555064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00F44-DFE1-F042-B96C-A5690672DE6E}"/>
              </a:ext>
            </a:extLst>
          </p:cNvPr>
          <p:cNvPicPr>
            <a:picLocks noChangeAspect="1"/>
          </p:cNvPicPr>
          <p:nvPr/>
        </p:nvPicPr>
        <p:blipFill>
          <a:blip r:embed="rId3"/>
          <a:stretch>
            <a:fillRect/>
          </a:stretch>
        </p:blipFill>
        <p:spPr>
          <a:xfrm>
            <a:off x="2404849" y="1947247"/>
            <a:ext cx="7382301" cy="4152544"/>
          </a:xfrm>
          <a:prstGeom prst="rect">
            <a:avLst/>
          </a:prstGeom>
        </p:spPr>
      </p:pic>
      <p:sp>
        <p:nvSpPr>
          <p:cNvPr id="4" name="Slide Number Placeholder 3">
            <a:extLst>
              <a:ext uri="{FF2B5EF4-FFF2-40B4-BE49-F238E27FC236}">
                <a16:creationId xmlns:a16="http://schemas.microsoft.com/office/drawing/2014/main" id="{ADFC8873-38E7-C144-AB1E-5E4865C5188F}"/>
              </a:ext>
            </a:extLst>
          </p:cNvPr>
          <p:cNvSpPr>
            <a:spLocks noGrp="1"/>
          </p:cNvSpPr>
          <p:nvPr>
            <p:ph type="sldNum" sz="quarter" idx="12"/>
          </p:nvPr>
        </p:nvSpPr>
        <p:spPr/>
        <p:txBody>
          <a:bodyPr/>
          <a:lstStyle/>
          <a:p>
            <a:fld id="{66EC5F49-9086-594F-AEFB-984AF1F4AAAB}" type="slidenum">
              <a:rPr lang="en-US" smtClean="0"/>
              <a:t>29</a:t>
            </a:fld>
            <a:endParaRPr lang="en-US"/>
          </a:p>
        </p:txBody>
      </p:sp>
      <p:sp>
        <p:nvSpPr>
          <p:cNvPr id="9" name="Title 1">
            <a:extLst>
              <a:ext uri="{FF2B5EF4-FFF2-40B4-BE49-F238E27FC236}">
                <a16:creationId xmlns:a16="http://schemas.microsoft.com/office/drawing/2014/main" id="{65DCE638-6557-3843-8ECB-F4A0B9207412}"/>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pixels FROM video WHERE dog</a:t>
            </a:r>
          </a:p>
        </p:txBody>
      </p:sp>
      <p:graphicFrame>
        <p:nvGraphicFramePr>
          <p:cNvPr id="3" name="Table 2">
            <a:extLst>
              <a:ext uri="{FF2B5EF4-FFF2-40B4-BE49-F238E27FC236}">
                <a16:creationId xmlns:a16="http://schemas.microsoft.com/office/drawing/2014/main" id="{F10D8FE2-20B3-F140-AB8A-C060BEB16246}"/>
              </a:ext>
            </a:extLst>
          </p:cNvPr>
          <p:cNvGraphicFramePr>
            <a:graphicFrameLocks noGrp="1" noChangeAspect="1"/>
          </p:cNvGraphicFramePr>
          <p:nvPr>
            <p:extLst>
              <p:ext uri="{D42A27DB-BD31-4B8C-83A1-F6EECF244321}">
                <p14:modId xmlns:p14="http://schemas.microsoft.com/office/powerpoint/2010/main" val="3609184038"/>
              </p:ext>
            </p:extLst>
          </p:nvPr>
        </p:nvGraphicFramePr>
        <p:xfrm>
          <a:off x="2404848" y="1947247"/>
          <a:ext cx="7382300" cy="2624328"/>
        </p:xfrm>
        <a:graphic>
          <a:graphicData uri="http://schemas.openxmlformats.org/drawingml/2006/table">
            <a:tbl>
              <a:tblPr>
                <a:tableStyleId>{5C22544A-7EE6-4342-B048-85BDC9FD1C3A}</a:tableStyleId>
              </a:tblPr>
              <a:tblGrid>
                <a:gridCol w="369115">
                  <a:extLst>
                    <a:ext uri="{9D8B030D-6E8A-4147-A177-3AD203B41FA5}">
                      <a16:colId xmlns:a16="http://schemas.microsoft.com/office/drawing/2014/main" val="932665509"/>
                    </a:ext>
                  </a:extLst>
                </a:gridCol>
                <a:gridCol w="369115">
                  <a:extLst>
                    <a:ext uri="{9D8B030D-6E8A-4147-A177-3AD203B41FA5}">
                      <a16:colId xmlns:a16="http://schemas.microsoft.com/office/drawing/2014/main" val="3793679492"/>
                    </a:ext>
                  </a:extLst>
                </a:gridCol>
                <a:gridCol w="369115">
                  <a:extLst>
                    <a:ext uri="{9D8B030D-6E8A-4147-A177-3AD203B41FA5}">
                      <a16:colId xmlns:a16="http://schemas.microsoft.com/office/drawing/2014/main" val="3187104404"/>
                    </a:ext>
                  </a:extLst>
                </a:gridCol>
                <a:gridCol w="369115">
                  <a:extLst>
                    <a:ext uri="{9D8B030D-6E8A-4147-A177-3AD203B41FA5}">
                      <a16:colId xmlns:a16="http://schemas.microsoft.com/office/drawing/2014/main" val="2091411816"/>
                    </a:ext>
                  </a:extLst>
                </a:gridCol>
                <a:gridCol w="369115">
                  <a:extLst>
                    <a:ext uri="{9D8B030D-6E8A-4147-A177-3AD203B41FA5}">
                      <a16:colId xmlns:a16="http://schemas.microsoft.com/office/drawing/2014/main" val="3759609212"/>
                    </a:ext>
                  </a:extLst>
                </a:gridCol>
                <a:gridCol w="369115">
                  <a:extLst>
                    <a:ext uri="{9D8B030D-6E8A-4147-A177-3AD203B41FA5}">
                      <a16:colId xmlns:a16="http://schemas.microsoft.com/office/drawing/2014/main" val="314099352"/>
                    </a:ext>
                  </a:extLst>
                </a:gridCol>
                <a:gridCol w="369115">
                  <a:extLst>
                    <a:ext uri="{9D8B030D-6E8A-4147-A177-3AD203B41FA5}">
                      <a16:colId xmlns:a16="http://schemas.microsoft.com/office/drawing/2014/main" val="3666245271"/>
                    </a:ext>
                  </a:extLst>
                </a:gridCol>
                <a:gridCol w="369115">
                  <a:extLst>
                    <a:ext uri="{9D8B030D-6E8A-4147-A177-3AD203B41FA5}">
                      <a16:colId xmlns:a16="http://schemas.microsoft.com/office/drawing/2014/main" val="2490478987"/>
                    </a:ext>
                  </a:extLst>
                </a:gridCol>
                <a:gridCol w="369115">
                  <a:extLst>
                    <a:ext uri="{9D8B030D-6E8A-4147-A177-3AD203B41FA5}">
                      <a16:colId xmlns:a16="http://schemas.microsoft.com/office/drawing/2014/main" val="1215562544"/>
                    </a:ext>
                  </a:extLst>
                </a:gridCol>
                <a:gridCol w="369115">
                  <a:extLst>
                    <a:ext uri="{9D8B030D-6E8A-4147-A177-3AD203B41FA5}">
                      <a16:colId xmlns:a16="http://schemas.microsoft.com/office/drawing/2014/main" val="861677679"/>
                    </a:ext>
                  </a:extLst>
                </a:gridCol>
                <a:gridCol w="369115">
                  <a:extLst>
                    <a:ext uri="{9D8B030D-6E8A-4147-A177-3AD203B41FA5}">
                      <a16:colId xmlns:a16="http://schemas.microsoft.com/office/drawing/2014/main" val="175532806"/>
                    </a:ext>
                  </a:extLst>
                </a:gridCol>
                <a:gridCol w="369115">
                  <a:extLst>
                    <a:ext uri="{9D8B030D-6E8A-4147-A177-3AD203B41FA5}">
                      <a16:colId xmlns:a16="http://schemas.microsoft.com/office/drawing/2014/main" val="2826993979"/>
                    </a:ext>
                  </a:extLst>
                </a:gridCol>
                <a:gridCol w="369115">
                  <a:extLst>
                    <a:ext uri="{9D8B030D-6E8A-4147-A177-3AD203B41FA5}">
                      <a16:colId xmlns:a16="http://schemas.microsoft.com/office/drawing/2014/main" val="322824799"/>
                    </a:ext>
                  </a:extLst>
                </a:gridCol>
                <a:gridCol w="369115">
                  <a:extLst>
                    <a:ext uri="{9D8B030D-6E8A-4147-A177-3AD203B41FA5}">
                      <a16:colId xmlns:a16="http://schemas.microsoft.com/office/drawing/2014/main" val="3231286351"/>
                    </a:ext>
                  </a:extLst>
                </a:gridCol>
                <a:gridCol w="369115">
                  <a:extLst>
                    <a:ext uri="{9D8B030D-6E8A-4147-A177-3AD203B41FA5}">
                      <a16:colId xmlns:a16="http://schemas.microsoft.com/office/drawing/2014/main" val="1579148078"/>
                    </a:ext>
                  </a:extLst>
                </a:gridCol>
                <a:gridCol w="369115">
                  <a:extLst>
                    <a:ext uri="{9D8B030D-6E8A-4147-A177-3AD203B41FA5}">
                      <a16:colId xmlns:a16="http://schemas.microsoft.com/office/drawing/2014/main" val="1430186222"/>
                    </a:ext>
                  </a:extLst>
                </a:gridCol>
                <a:gridCol w="369115">
                  <a:extLst>
                    <a:ext uri="{9D8B030D-6E8A-4147-A177-3AD203B41FA5}">
                      <a16:colId xmlns:a16="http://schemas.microsoft.com/office/drawing/2014/main" val="1389499359"/>
                    </a:ext>
                  </a:extLst>
                </a:gridCol>
                <a:gridCol w="369115">
                  <a:extLst>
                    <a:ext uri="{9D8B030D-6E8A-4147-A177-3AD203B41FA5}">
                      <a16:colId xmlns:a16="http://schemas.microsoft.com/office/drawing/2014/main" val="795533476"/>
                    </a:ext>
                  </a:extLst>
                </a:gridCol>
                <a:gridCol w="369115">
                  <a:extLst>
                    <a:ext uri="{9D8B030D-6E8A-4147-A177-3AD203B41FA5}">
                      <a16:colId xmlns:a16="http://schemas.microsoft.com/office/drawing/2014/main" val="1959272869"/>
                    </a:ext>
                  </a:extLst>
                </a:gridCol>
                <a:gridCol w="369115">
                  <a:extLst>
                    <a:ext uri="{9D8B030D-6E8A-4147-A177-3AD203B41FA5}">
                      <a16:colId xmlns:a16="http://schemas.microsoft.com/office/drawing/2014/main" val="3395988517"/>
                    </a:ext>
                  </a:extLst>
                </a:gridCol>
              </a:tblGrid>
              <a:tr h="374904">
                <a:tc>
                  <a:txBody>
                    <a:bodyPr/>
                    <a:lstStyle/>
                    <a:p>
                      <a:endParaRPr lang="en-US" dirty="0"/>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extLst>
                  <a:ext uri="{0D108BD9-81ED-4DB2-BD59-A6C34878D82A}">
                    <a16:rowId xmlns:a16="http://schemas.microsoft.com/office/drawing/2014/main" val="4003728760"/>
                  </a:ext>
                </a:extLst>
              </a:tr>
              <a:tr h="374904">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extLst>
                  <a:ext uri="{0D108BD9-81ED-4DB2-BD59-A6C34878D82A}">
                    <a16:rowId xmlns:a16="http://schemas.microsoft.com/office/drawing/2014/main" val="1765582994"/>
                  </a:ext>
                </a:extLst>
              </a:tr>
              <a:tr h="374904">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extLst>
                  <a:ext uri="{0D108BD9-81ED-4DB2-BD59-A6C34878D82A}">
                    <a16:rowId xmlns:a16="http://schemas.microsoft.com/office/drawing/2014/main" val="72988559"/>
                  </a:ext>
                </a:extLst>
              </a:tr>
              <a:tr h="374904">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dirty="0"/>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dirty="0"/>
                    </a:p>
                  </a:txBody>
                  <a:tcPr marL="8" marR="8">
                    <a:noFill/>
                  </a:tcPr>
                </a:tc>
                <a:tc>
                  <a:txBody>
                    <a:bodyPr/>
                    <a:lstStyle/>
                    <a:p>
                      <a:endParaRPr lang="en-US" dirty="0"/>
                    </a:p>
                  </a:txBody>
                  <a:tcPr marL="8" marR="8">
                    <a:noFill/>
                  </a:tcPr>
                </a:tc>
                <a:tc>
                  <a:txBody>
                    <a:bodyPr/>
                    <a:lstStyle/>
                    <a:p>
                      <a:endParaRPr lang="en-US" dirty="0"/>
                    </a:p>
                  </a:txBody>
                  <a:tcPr marL="8" marR="8">
                    <a:noFill/>
                  </a:tcPr>
                </a:tc>
                <a:tc>
                  <a:txBody>
                    <a:bodyPr/>
                    <a:lstStyle/>
                    <a:p>
                      <a:endParaRPr lang="en-US" dirty="0"/>
                    </a:p>
                  </a:txBody>
                  <a:tcPr marL="8" marR="8">
                    <a:noFill/>
                  </a:tcPr>
                </a:tc>
                <a:tc>
                  <a:txBody>
                    <a:bodyPr/>
                    <a:lstStyle/>
                    <a:p>
                      <a:endParaRPr lang="en-US" dirty="0"/>
                    </a:p>
                  </a:txBody>
                  <a:tcPr marL="8" marR="8">
                    <a:noFill/>
                  </a:tcPr>
                </a:tc>
                <a:tc>
                  <a:txBody>
                    <a:bodyPr/>
                    <a:lstStyle/>
                    <a:p>
                      <a:endParaRPr lang="en-US" dirty="0"/>
                    </a:p>
                  </a:txBody>
                  <a:tcPr marL="8" marR="8">
                    <a:noFill/>
                  </a:tcPr>
                </a:tc>
                <a:tc>
                  <a:txBody>
                    <a:bodyPr/>
                    <a:lstStyle/>
                    <a:p>
                      <a:endParaRPr lang="en-US" dirty="0"/>
                    </a:p>
                  </a:txBody>
                  <a:tcPr marL="8" marR="8">
                    <a:noFill/>
                  </a:tcPr>
                </a:tc>
                <a:extLst>
                  <a:ext uri="{0D108BD9-81ED-4DB2-BD59-A6C34878D82A}">
                    <a16:rowId xmlns:a16="http://schemas.microsoft.com/office/drawing/2014/main" val="3238799029"/>
                  </a:ext>
                </a:extLst>
              </a:tr>
              <a:tr h="374904">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dirty="0"/>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extLst>
                  <a:ext uri="{0D108BD9-81ED-4DB2-BD59-A6C34878D82A}">
                    <a16:rowId xmlns:a16="http://schemas.microsoft.com/office/drawing/2014/main" val="4100936053"/>
                  </a:ext>
                </a:extLst>
              </a:tr>
              <a:tr h="374904">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dirty="0"/>
                    </a:p>
                  </a:txBody>
                  <a:tcPr marL="8" marR="8">
                    <a:noFill/>
                  </a:tcPr>
                </a:tc>
                <a:tc>
                  <a:txBody>
                    <a:bodyPr/>
                    <a:lstStyle/>
                    <a:p>
                      <a:endParaRPr lang="en-US" dirty="0"/>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extLst>
                  <a:ext uri="{0D108BD9-81ED-4DB2-BD59-A6C34878D82A}">
                    <a16:rowId xmlns:a16="http://schemas.microsoft.com/office/drawing/2014/main" val="214771601"/>
                  </a:ext>
                </a:extLst>
              </a:tr>
              <a:tr h="374904">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dirty="0"/>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dirty="0"/>
                    </a:p>
                  </a:txBody>
                  <a:tcPr marL="8" marR="8">
                    <a:noFill/>
                  </a:tcPr>
                </a:tc>
                <a:tc>
                  <a:txBody>
                    <a:bodyPr/>
                    <a:lstStyle/>
                    <a:p>
                      <a:endParaRPr lang="en-US" dirty="0"/>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dirty="0"/>
                    </a:p>
                  </a:txBody>
                  <a:tcPr marL="8" marR="8">
                    <a:noFill/>
                  </a:tcPr>
                </a:tc>
                <a:tc>
                  <a:txBody>
                    <a:bodyPr/>
                    <a:lstStyle/>
                    <a:p>
                      <a:endParaRPr lang="en-US"/>
                    </a:p>
                  </a:txBody>
                  <a:tcPr marL="8" marR="8">
                    <a:noFill/>
                  </a:tcPr>
                </a:tc>
                <a:tc>
                  <a:txBody>
                    <a:bodyPr/>
                    <a:lstStyle/>
                    <a:p>
                      <a:endParaRPr lang="en-US"/>
                    </a:p>
                  </a:txBody>
                  <a:tcPr marL="8" marR="8">
                    <a:noFill/>
                  </a:tcPr>
                </a:tc>
                <a:tc>
                  <a:txBody>
                    <a:bodyPr/>
                    <a:lstStyle/>
                    <a:p>
                      <a:endParaRPr lang="en-US" dirty="0"/>
                    </a:p>
                  </a:txBody>
                  <a:tcPr marL="8" marR="8">
                    <a:noFill/>
                  </a:tcPr>
                </a:tc>
                <a:tc>
                  <a:txBody>
                    <a:bodyPr/>
                    <a:lstStyle/>
                    <a:p>
                      <a:endParaRPr lang="en-US" dirty="0"/>
                    </a:p>
                  </a:txBody>
                  <a:tcPr marL="8" marR="8">
                    <a:noFill/>
                  </a:tcPr>
                </a:tc>
                <a:tc>
                  <a:txBody>
                    <a:bodyPr/>
                    <a:lstStyle/>
                    <a:p>
                      <a:endParaRPr lang="en-US" dirty="0"/>
                    </a:p>
                  </a:txBody>
                  <a:tcPr marL="8" marR="8">
                    <a:noFill/>
                  </a:tcPr>
                </a:tc>
                <a:tc>
                  <a:txBody>
                    <a:bodyPr/>
                    <a:lstStyle/>
                    <a:p>
                      <a:endParaRPr lang="en-US" dirty="0"/>
                    </a:p>
                  </a:txBody>
                  <a:tcPr marL="8" marR="8">
                    <a:noFill/>
                  </a:tcPr>
                </a:tc>
                <a:extLst>
                  <a:ext uri="{0D108BD9-81ED-4DB2-BD59-A6C34878D82A}">
                    <a16:rowId xmlns:a16="http://schemas.microsoft.com/office/drawing/2014/main" val="3061088809"/>
                  </a:ext>
                </a:extLst>
              </a:tr>
            </a:tbl>
          </a:graphicData>
        </a:graphic>
      </p:graphicFrame>
      <p:graphicFrame>
        <p:nvGraphicFramePr>
          <p:cNvPr id="6" name="Table 5">
            <a:extLst>
              <a:ext uri="{FF2B5EF4-FFF2-40B4-BE49-F238E27FC236}">
                <a16:creationId xmlns:a16="http://schemas.microsoft.com/office/drawing/2014/main" id="{EBADC524-9060-0347-AC83-75DDCBC217E2}"/>
              </a:ext>
            </a:extLst>
          </p:cNvPr>
          <p:cNvGraphicFramePr>
            <a:graphicFrameLocks noGrp="1"/>
          </p:cNvGraphicFramePr>
          <p:nvPr>
            <p:extLst>
              <p:ext uri="{D42A27DB-BD31-4B8C-83A1-F6EECF244321}">
                <p14:modId xmlns:p14="http://schemas.microsoft.com/office/powerpoint/2010/main" val="38714255"/>
              </p:ext>
            </p:extLst>
          </p:nvPr>
        </p:nvGraphicFramePr>
        <p:xfrm>
          <a:off x="2404846" y="4571575"/>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graphicFrame>
        <p:nvGraphicFramePr>
          <p:cNvPr id="7" name="Table 6">
            <a:extLst>
              <a:ext uri="{FF2B5EF4-FFF2-40B4-BE49-F238E27FC236}">
                <a16:creationId xmlns:a16="http://schemas.microsoft.com/office/drawing/2014/main" id="{A714BDB7-4841-5942-8346-71E105FF7881}"/>
              </a:ext>
            </a:extLst>
          </p:cNvPr>
          <p:cNvGraphicFramePr>
            <a:graphicFrameLocks noGrp="1"/>
          </p:cNvGraphicFramePr>
          <p:nvPr>
            <p:extLst>
              <p:ext uri="{D42A27DB-BD31-4B8C-83A1-F6EECF244321}">
                <p14:modId xmlns:p14="http://schemas.microsoft.com/office/powerpoint/2010/main" val="268454384"/>
              </p:ext>
            </p:extLst>
          </p:nvPr>
        </p:nvGraphicFramePr>
        <p:xfrm>
          <a:off x="2770606" y="4571575"/>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graphicFrame>
        <p:nvGraphicFramePr>
          <p:cNvPr id="8" name="Table 7">
            <a:extLst>
              <a:ext uri="{FF2B5EF4-FFF2-40B4-BE49-F238E27FC236}">
                <a16:creationId xmlns:a16="http://schemas.microsoft.com/office/drawing/2014/main" id="{39AF951C-0413-5945-94E4-065E9585F0E3}"/>
              </a:ext>
            </a:extLst>
          </p:cNvPr>
          <p:cNvGraphicFramePr>
            <a:graphicFrameLocks noGrp="1"/>
          </p:cNvGraphicFramePr>
          <p:nvPr>
            <p:extLst>
              <p:ext uri="{D42A27DB-BD31-4B8C-83A1-F6EECF244321}">
                <p14:modId xmlns:p14="http://schemas.microsoft.com/office/powerpoint/2010/main" val="3247282411"/>
              </p:ext>
            </p:extLst>
          </p:nvPr>
        </p:nvGraphicFramePr>
        <p:xfrm>
          <a:off x="3136366" y="4571575"/>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graphicFrame>
        <p:nvGraphicFramePr>
          <p:cNvPr id="10" name="Table 9">
            <a:extLst>
              <a:ext uri="{FF2B5EF4-FFF2-40B4-BE49-F238E27FC236}">
                <a16:creationId xmlns:a16="http://schemas.microsoft.com/office/drawing/2014/main" id="{FF8A6B40-4BF0-0047-85F8-1A8AC6A3EF61}"/>
              </a:ext>
            </a:extLst>
          </p:cNvPr>
          <p:cNvGraphicFramePr>
            <a:graphicFrameLocks noGrp="1"/>
          </p:cNvGraphicFramePr>
          <p:nvPr>
            <p:extLst>
              <p:ext uri="{D42A27DB-BD31-4B8C-83A1-F6EECF244321}">
                <p14:modId xmlns:p14="http://schemas.microsoft.com/office/powerpoint/2010/main" val="3328550720"/>
              </p:ext>
            </p:extLst>
          </p:nvPr>
        </p:nvGraphicFramePr>
        <p:xfrm>
          <a:off x="3502126" y="4568166"/>
          <a:ext cx="365760" cy="37084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1120193882"/>
                    </a:ext>
                  </a:extLst>
                </a:gridCol>
              </a:tblGrid>
              <a:tr h="370840">
                <a:tc>
                  <a:txBody>
                    <a:bodyPr/>
                    <a:lstStyle/>
                    <a:p>
                      <a:endParaRPr lang="en-US" dirty="0"/>
                    </a:p>
                  </a:txBody>
                  <a:tcPr>
                    <a:noFill/>
                  </a:tcPr>
                </a:tc>
                <a:extLst>
                  <a:ext uri="{0D108BD9-81ED-4DB2-BD59-A6C34878D82A}">
                    <a16:rowId xmlns:a16="http://schemas.microsoft.com/office/drawing/2014/main" val="1319120418"/>
                  </a:ext>
                </a:extLst>
              </a:tr>
            </a:tbl>
          </a:graphicData>
        </a:graphic>
      </p:graphicFrame>
    </p:spTree>
    <p:extLst>
      <p:ext uri="{BB962C8B-B14F-4D97-AF65-F5344CB8AC3E}">
        <p14:creationId xmlns:p14="http://schemas.microsoft.com/office/powerpoint/2010/main" val="1111727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FE82-D2DD-3B44-8EE8-C42B9DEC0E91}"/>
              </a:ext>
            </a:extLst>
          </p:cNvPr>
          <p:cNvSpPr>
            <a:spLocks noGrp="1"/>
          </p:cNvSpPr>
          <p:nvPr>
            <p:ph type="title"/>
          </p:nvPr>
        </p:nvSpPr>
        <p:spPr/>
        <p:txBody>
          <a:bodyPr/>
          <a:lstStyle/>
          <a:p>
            <a:r>
              <a:rPr lang="en-US" dirty="0"/>
              <a:t>Metadata</a:t>
            </a:r>
          </a:p>
        </p:txBody>
      </p:sp>
      <p:sp>
        <p:nvSpPr>
          <p:cNvPr id="3" name="Content Placeholder 2">
            <a:extLst>
              <a:ext uri="{FF2B5EF4-FFF2-40B4-BE49-F238E27FC236}">
                <a16:creationId xmlns:a16="http://schemas.microsoft.com/office/drawing/2014/main" id="{5F10465E-47F9-2244-BF5A-AA5A8BEB96C3}"/>
              </a:ext>
            </a:extLst>
          </p:cNvPr>
          <p:cNvSpPr>
            <a:spLocks noGrp="1"/>
          </p:cNvSpPr>
          <p:nvPr>
            <p:ph idx="1"/>
          </p:nvPr>
        </p:nvSpPr>
        <p:spPr>
          <a:xfrm>
            <a:off x="838200" y="1825625"/>
            <a:ext cx="10515600" cy="4351338"/>
          </a:xfrm>
        </p:spPr>
        <p:txBody>
          <a:bodyPr/>
          <a:lstStyle/>
          <a:p>
            <a:pPr marL="0" indent="0">
              <a:buNone/>
            </a:pPr>
            <a:endParaRPr lang="en-US" dirty="0"/>
          </a:p>
          <a:p>
            <a:r>
              <a:rPr lang="en-US" dirty="0"/>
              <a:t>Object labels</a:t>
            </a:r>
          </a:p>
          <a:p>
            <a:r>
              <a:rPr lang="en-US" dirty="0"/>
              <a:t>Weather conditions</a:t>
            </a:r>
          </a:p>
          <a:p>
            <a:r>
              <a:rPr lang="en-US" dirty="0"/>
              <a:t>Descriptions</a:t>
            </a:r>
          </a:p>
          <a:p>
            <a:r>
              <a:rPr lang="en-US" dirty="0"/>
              <a:t>License plate numbers</a:t>
            </a:r>
          </a:p>
          <a:p>
            <a:r>
              <a:rPr lang="en-US" dirty="0"/>
              <a:t>Aggregates</a:t>
            </a:r>
          </a:p>
          <a:p>
            <a:endParaRPr lang="en-US" dirty="0"/>
          </a:p>
          <a:p>
            <a:endParaRPr lang="en-US" dirty="0"/>
          </a:p>
          <a:p>
            <a:endParaRPr lang="en-US" dirty="0"/>
          </a:p>
        </p:txBody>
      </p:sp>
      <p:pic>
        <p:nvPicPr>
          <p:cNvPr id="10" name="Picture 9">
            <a:extLst>
              <a:ext uri="{FF2B5EF4-FFF2-40B4-BE49-F238E27FC236}">
                <a16:creationId xmlns:a16="http://schemas.microsoft.com/office/drawing/2014/main" id="{BCD684C2-5236-4044-8293-BE49F238215A}"/>
              </a:ext>
            </a:extLst>
          </p:cNvPr>
          <p:cNvPicPr>
            <a:picLocks noChangeAspect="1"/>
          </p:cNvPicPr>
          <p:nvPr/>
        </p:nvPicPr>
        <p:blipFill rotWithShape="1">
          <a:blip r:embed="rId3"/>
          <a:srcRect r="7543"/>
          <a:stretch/>
        </p:blipFill>
        <p:spPr>
          <a:xfrm>
            <a:off x="4640972" y="2412114"/>
            <a:ext cx="6893531" cy="3122571"/>
          </a:xfrm>
          <a:prstGeom prst="rect">
            <a:avLst/>
          </a:prstGeom>
        </p:spPr>
      </p:pic>
      <p:sp>
        <p:nvSpPr>
          <p:cNvPr id="4" name="Slide Number Placeholder 3">
            <a:extLst>
              <a:ext uri="{FF2B5EF4-FFF2-40B4-BE49-F238E27FC236}">
                <a16:creationId xmlns:a16="http://schemas.microsoft.com/office/drawing/2014/main" id="{49C1A99D-C290-694A-952B-FC772EB78BA9}"/>
              </a:ext>
            </a:extLst>
          </p:cNvPr>
          <p:cNvSpPr>
            <a:spLocks noGrp="1"/>
          </p:cNvSpPr>
          <p:nvPr>
            <p:ph type="sldNum" sz="quarter" idx="12"/>
          </p:nvPr>
        </p:nvSpPr>
        <p:spPr/>
        <p:txBody>
          <a:bodyPr/>
          <a:lstStyle/>
          <a:p>
            <a:fld id="{66EC5F49-9086-594F-AEFB-984AF1F4AAAB}" type="slidenum">
              <a:rPr lang="en-US" smtClean="0"/>
              <a:t>3</a:t>
            </a:fld>
            <a:endParaRPr lang="en-US"/>
          </a:p>
        </p:txBody>
      </p:sp>
    </p:spTree>
    <p:extLst>
      <p:ext uri="{BB962C8B-B14F-4D97-AF65-F5344CB8AC3E}">
        <p14:creationId xmlns:p14="http://schemas.microsoft.com/office/powerpoint/2010/main" val="142752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53E7CF8-3AC6-5841-BADF-96CD560ABA27}"/>
              </a:ext>
            </a:extLst>
          </p:cNvPr>
          <p:cNvPicPr>
            <a:picLocks noChangeAspect="1"/>
          </p:cNvPicPr>
          <p:nvPr/>
        </p:nvPicPr>
        <p:blipFill>
          <a:blip r:embed="rId3"/>
          <a:stretch>
            <a:fillRect/>
          </a:stretch>
        </p:blipFill>
        <p:spPr>
          <a:xfrm>
            <a:off x="2404849" y="1947247"/>
            <a:ext cx="7382301" cy="4152544"/>
          </a:xfrm>
          <a:prstGeom prst="rect">
            <a:avLst/>
          </a:prstGeom>
        </p:spPr>
      </p:pic>
      <p:cxnSp>
        <p:nvCxnSpPr>
          <p:cNvPr id="14" name="Straight Connector 13">
            <a:extLst>
              <a:ext uri="{FF2B5EF4-FFF2-40B4-BE49-F238E27FC236}">
                <a16:creationId xmlns:a16="http://schemas.microsoft.com/office/drawing/2014/main" id="{C3B3D7AE-A714-5E45-AB78-D88B61540123}"/>
              </a:ext>
            </a:extLst>
          </p:cNvPr>
          <p:cNvCxnSpPr>
            <a:cxnSpLocks/>
          </p:cNvCxnSpPr>
          <p:nvPr/>
        </p:nvCxnSpPr>
        <p:spPr>
          <a:xfrm>
            <a:off x="3124639" y="1947247"/>
            <a:ext cx="0" cy="415254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719B0A-1086-AA4F-BF4D-007744D47F69}"/>
              </a:ext>
            </a:extLst>
          </p:cNvPr>
          <p:cNvCxnSpPr>
            <a:cxnSpLocks/>
          </p:cNvCxnSpPr>
          <p:nvPr/>
        </p:nvCxnSpPr>
        <p:spPr>
          <a:xfrm>
            <a:off x="4084298" y="1947247"/>
            <a:ext cx="0" cy="415254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122579-23F2-0F44-A58A-C932071039EA}"/>
              </a:ext>
            </a:extLst>
          </p:cNvPr>
          <p:cNvCxnSpPr>
            <a:cxnSpLocks/>
          </p:cNvCxnSpPr>
          <p:nvPr/>
        </p:nvCxnSpPr>
        <p:spPr>
          <a:xfrm flipH="1">
            <a:off x="2404849" y="3068186"/>
            <a:ext cx="738230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701DC49-D60E-8D41-BC3E-A3263F1718A6}"/>
              </a:ext>
            </a:extLst>
          </p:cNvPr>
          <p:cNvCxnSpPr>
            <a:cxnSpLocks/>
          </p:cNvCxnSpPr>
          <p:nvPr/>
        </p:nvCxnSpPr>
        <p:spPr>
          <a:xfrm flipH="1">
            <a:off x="2404849" y="4873479"/>
            <a:ext cx="738230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9B979C8B-26BA-F746-B1AF-F8F5A1DFFC75}"/>
              </a:ext>
            </a:extLst>
          </p:cNvPr>
          <p:cNvGraphicFramePr>
            <a:graphicFrameLocks noGrp="1" noChangeAspect="1"/>
          </p:cNvGraphicFramePr>
          <p:nvPr>
            <p:extLst>
              <p:ext uri="{D42A27DB-BD31-4B8C-83A1-F6EECF244321}">
                <p14:modId xmlns:p14="http://schemas.microsoft.com/office/powerpoint/2010/main" val="70901484"/>
              </p:ext>
            </p:extLst>
          </p:nvPr>
        </p:nvGraphicFramePr>
        <p:xfrm>
          <a:off x="3124640" y="3068186"/>
          <a:ext cx="923808" cy="1828800"/>
        </p:xfrm>
        <a:graphic>
          <a:graphicData uri="http://schemas.openxmlformats.org/drawingml/2006/table">
            <a:tbl>
              <a:tblPr>
                <a:tableStyleId>{5C22544A-7EE6-4342-B048-85BDC9FD1C3A}</a:tableStyleId>
              </a:tblPr>
              <a:tblGrid>
                <a:gridCol w="307936">
                  <a:extLst>
                    <a:ext uri="{9D8B030D-6E8A-4147-A177-3AD203B41FA5}">
                      <a16:colId xmlns:a16="http://schemas.microsoft.com/office/drawing/2014/main" val="932665509"/>
                    </a:ext>
                  </a:extLst>
                </a:gridCol>
                <a:gridCol w="307936">
                  <a:extLst>
                    <a:ext uri="{9D8B030D-6E8A-4147-A177-3AD203B41FA5}">
                      <a16:colId xmlns:a16="http://schemas.microsoft.com/office/drawing/2014/main" val="3793679492"/>
                    </a:ext>
                  </a:extLst>
                </a:gridCol>
                <a:gridCol w="307936">
                  <a:extLst>
                    <a:ext uri="{9D8B030D-6E8A-4147-A177-3AD203B41FA5}">
                      <a16:colId xmlns:a16="http://schemas.microsoft.com/office/drawing/2014/main" val="3187104404"/>
                    </a:ext>
                  </a:extLst>
                </a:gridCol>
              </a:tblGrid>
              <a:tr h="361058">
                <a:tc>
                  <a:txBody>
                    <a:bodyPr/>
                    <a:lstStyle/>
                    <a:p>
                      <a:endParaRPr lang="en-US" dirty="0"/>
                    </a:p>
                  </a:txBody>
                  <a:tcPr marL="8" marR="8">
                    <a:noFill/>
                  </a:tcPr>
                </a:tc>
                <a:tc>
                  <a:txBody>
                    <a:bodyPr/>
                    <a:lstStyle/>
                    <a:p>
                      <a:endParaRPr lang="en-US"/>
                    </a:p>
                  </a:txBody>
                  <a:tcPr marL="8" marR="8">
                    <a:noFill/>
                  </a:tcPr>
                </a:tc>
                <a:tc>
                  <a:txBody>
                    <a:bodyPr/>
                    <a:lstStyle/>
                    <a:p>
                      <a:endParaRPr lang="en-US" dirty="0"/>
                    </a:p>
                  </a:txBody>
                  <a:tcPr marL="8" marR="8">
                    <a:noFill/>
                  </a:tcPr>
                </a:tc>
                <a:extLst>
                  <a:ext uri="{0D108BD9-81ED-4DB2-BD59-A6C34878D82A}">
                    <a16:rowId xmlns:a16="http://schemas.microsoft.com/office/drawing/2014/main" val="4003728760"/>
                  </a:ext>
                </a:extLst>
              </a:tr>
              <a:tr h="361058">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extLst>
                  <a:ext uri="{0D108BD9-81ED-4DB2-BD59-A6C34878D82A}">
                    <a16:rowId xmlns:a16="http://schemas.microsoft.com/office/drawing/2014/main" val="1765582994"/>
                  </a:ext>
                </a:extLst>
              </a:tr>
              <a:tr h="361058">
                <a:tc>
                  <a:txBody>
                    <a:bodyPr/>
                    <a:lstStyle/>
                    <a:p>
                      <a:endParaRPr lang="en-US"/>
                    </a:p>
                  </a:txBody>
                  <a:tcPr marL="8" marR="8">
                    <a:noFill/>
                  </a:tcPr>
                </a:tc>
                <a:tc>
                  <a:txBody>
                    <a:bodyPr/>
                    <a:lstStyle/>
                    <a:p>
                      <a:endParaRPr lang="en-US" dirty="0"/>
                    </a:p>
                  </a:txBody>
                  <a:tcPr marL="8" marR="8">
                    <a:noFill/>
                  </a:tcPr>
                </a:tc>
                <a:tc>
                  <a:txBody>
                    <a:bodyPr/>
                    <a:lstStyle/>
                    <a:p>
                      <a:endParaRPr lang="en-US"/>
                    </a:p>
                  </a:txBody>
                  <a:tcPr marL="8" marR="8">
                    <a:noFill/>
                  </a:tcPr>
                </a:tc>
                <a:extLst>
                  <a:ext uri="{0D108BD9-81ED-4DB2-BD59-A6C34878D82A}">
                    <a16:rowId xmlns:a16="http://schemas.microsoft.com/office/drawing/2014/main" val="72988559"/>
                  </a:ext>
                </a:extLst>
              </a:tr>
              <a:tr h="361058">
                <a:tc>
                  <a:txBody>
                    <a:bodyPr/>
                    <a:lstStyle/>
                    <a:p>
                      <a:endParaRPr lang="en-US"/>
                    </a:p>
                  </a:txBody>
                  <a:tcPr marL="8" marR="8">
                    <a:noFill/>
                  </a:tcPr>
                </a:tc>
                <a:tc>
                  <a:txBody>
                    <a:bodyPr/>
                    <a:lstStyle/>
                    <a:p>
                      <a:endParaRPr lang="en-US"/>
                    </a:p>
                  </a:txBody>
                  <a:tcPr marL="8" marR="8">
                    <a:noFill/>
                  </a:tcPr>
                </a:tc>
                <a:tc>
                  <a:txBody>
                    <a:bodyPr/>
                    <a:lstStyle/>
                    <a:p>
                      <a:endParaRPr lang="en-US"/>
                    </a:p>
                  </a:txBody>
                  <a:tcPr marL="8" marR="8">
                    <a:noFill/>
                  </a:tcPr>
                </a:tc>
                <a:extLst>
                  <a:ext uri="{0D108BD9-81ED-4DB2-BD59-A6C34878D82A}">
                    <a16:rowId xmlns:a16="http://schemas.microsoft.com/office/drawing/2014/main" val="3238799029"/>
                  </a:ext>
                </a:extLst>
              </a:tr>
              <a:tr h="361058">
                <a:tc>
                  <a:txBody>
                    <a:bodyPr/>
                    <a:lstStyle/>
                    <a:p>
                      <a:endParaRPr lang="en-US" dirty="0"/>
                    </a:p>
                  </a:txBody>
                  <a:tcPr marL="8" marR="8">
                    <a:noFill/>
                  </a:tcPr>
                </a:tc>
                <a:tc>
                  <a:txBody>
                    <a:bodyPr/>
                    <a:lstStyle/>
                    <a:p>
                      <a:endParaRPr lang="en-US" dirty="0"/>
                    </a:p>
                  </a:txBody>
                  <a:tcPr marL="8" marR="8">
                    <a:noFill/>
                  </a:tcPr>
                </a:tc>
                <a:tc>
                  <a:txBody>
                    <a:bodyPr/>
                    <a:lstStyle/>
                    <a:p>
                      <a:endParaRPr lang="en-US" dirty="0"/>
                    </a:p>
                  </a:txBody>
                  <a:tcPr marL="8" marR="8">
                    <a:noFill/>
                  </a:tcPr>
                </a:tc>
                <a:extLst>
                  <a:ext uri="{0D108BD9-81ED-4DB2-BD59-A6C34878D82A}">
                    <a16:rowId xmlns:a16="http://schemas.microsoft.com/office/drawing/2014/main" val="4100936053"/>
                  </a:ext>
                </a:extLst>
              </a:tr>
            </a:tbl>
          </a:graphicData>
        </a:graphic>
      </p:graphicFrame>
      <p:sp>
        <p:nvSpPr>
          <p:cNvPr id="4" name="Slide Number Placeholder 3">
            <a:extLst>
              <a:ext uri="{FF2B5EF4-FFF2-40B4-BE49-F238E27FC236}">
                <a16:creationId xmlns:a16="http://schemas.microsoft.com/office/drawing/2014/main" id="{371F7FAF-1E1E-0541-BB1F-E9D491B73195}"/>
              </a:ext>
            </a:extLst>
          </p:cNvPr>
          <p:cNvSpPr>
            <a:spLocks noGrp="1"/>
          </p:cNvSpPr>
          <p:nvPr>
            <p:ph type="sldNum" sz="quarter" idx="12"/>
          </p:nvPr>
        </p:nvSpPr>
        <p:spPr/>
        <p:txBody>
          <a:bodyPr/>
          <a:lstStyle/>
          <a:p>
            <a:fld id="{66EC5F49-9086-594F-AEFB-984AF1F4AAAB}" type="slidenum">
              <a:rPr lang="en-US" smtClean="0"/>
              <a:t>30</a:t>
            </a:fld>
            <a:endParaRPr lang="en-US"/>
          </a:p>
        </p:txBody>
      </p:sp>
      <p:sp>
        <p:nvSpPr>
          <p:cNvPr id="17" name="Title 1">
            <a:extLst>
              <a:ext uri="{FF2B5EF4-FFF2-40B4-BE49-F238E27FC236}">
                <a16:creationId xmlns:a16="http://schemas.microsoft.com/office/drawing/2014/main" id="{E15AD6A1-679F-CA49-A25B-A42D35BC3430}"/>
              </a:ext>
            </a:extLst>
          </p:cNvPr>
          <p:cNvSpPr>
            <a:spLocks noGrp="1"/>
          </p:cNvSpPr>
          <p:nvPr>
            <p:ph type="title"/>
          </p:nvPr>
        </p:nvSpPr>
        <p:spPr>
          <a:xfrm>
            <a:off x="838200" y="365125"/>
            <a:ext cx="10515600" cy="1325563"/>
          </a:xfrm>
        </p:spPr>
        <p:txBody>
          <a:bodyPr>
            <a:normAutofit/>
          </a:bodyPr>
          <a:lstStyle/>
          <a:p>
            <a:r>
              <a:rPr lang="en-US" sz="3600" dirty="0">
                <a:latin typeface="Courier" pitchFamily="2" charset="0"/>
              </a:rPr>
              <a:t>SELECT pixels FROM video WHERE dog</a:t>
            </a:r>
          </a:p>
        </p:txBody>
      </p:sp>
    </p:spTree>
    <p:extLst>
      <p:ext uri="{BB962C8B-B14F-4D97-AF65-F5344CB8AC3E}">
        <p14:creationId xmlns:p14="http://schemas.microsoft.com/office/powerpoint/2010/main" val="172537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7EE65BC3-E029-6A46-8B2A-96FF87E7E0F0}"/>
              </a:ext>
            </a:extLst>
          </p:cNvPr>
          <p:cNvSpPr/>
          <p:nvPr/>
        </p:nvSpPr>
        <p:spPr>
          <a:xfrm>
            <a:off x="4327546" y="3271200"/>
            <a:ext cx="1417291" cy="471606"/>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6BAFB5B-D59F-E24F-ABA6-785B01E6A9EA}"/>
              </a:ext>
            </a:extLst>
          </p:cNvPr>
          <p:cNvSpPr/>
          <p:nvPr/>
        </p:nvSpPr>
        <p:spPr>
          <a:xfrm>
            <a:off x="10148308" y="4227644"/>
            <a:ext cx="1433839" cy="471606"/>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6E4031B-74DC-9B4E-81AC-FE84D676B58A}"/>
              </a:ext>
            </a:extLst>
          </p:cNvPr>
          <p:cNvSpPr/>
          <p:nvPr/>
        </p:nvSpPr>
        <p:spPr>
          <a:xfrm>
            <a:off x="8732763" y="4234248"/>
            <a:ext cx="944100" cy="471606"/>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DE35B77-A8CC-FD49-A399-6F80E6DED71B}"/>
              </a:ext>
            </a:extLst>
          </p:cNvPr>
          <p:cNvSpPr/>
          <p:nvPr/>
        </p:nvSpPr>
        <p:spPr>
          <a:xfrm>
            <a:off x="6232554" y="3270255"/>
            <a:ext cx="1443564" cy="471606"/>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543932C-CA92-524A-94CC-FD7186A7576C}"/>
              </a:ext>
            </a:extLst>
          </p:cNvPr>
          <p:cNvSpPr/>
          <p:nvPr/>
        </p:nvSpPr>
        <p:spPr>
          <a:xfrm>
            <a:off x="1847540" y="3389189"/>
            <a:ext cx="340789" cy="338348"/>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FA3FEF9-1FB8-2046-8EFE-338190177A0E}"/>
              </a:ext>
            </a:extLst>
          </p:cNvPr>
          <p:cNvSpPr/>
          <p:nvPr/>
        </p:nvSpPr>
        <p:spPr>
          <a:xfrm>
            <a:off x="2190021" y="3389189"/>
            <a:ext cx="340789" cy="338348"/>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87A7A34-4B91-8F4D-B7F6-CA0CC6809B25}"/>
              </a:ext>
            </a:extLst>
          </p:cNvPr>
          <p:cNvSpPr/>
          <p:nvPr/>
        </p:nvSpPr>
        <p:spPr>
          <a:xfrm>
            <a:off x="2524462" y="3389189"/>
            <a:ext cx="340789" cy="338348"/>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1943152-8BB6-514D-B6E8-BAC95E5673ED}"/>
              </a:ext>
            </a:extLst>
          </p:cNvPr>
          <p:cNvSpPr/>
          <p:nvPr/>
        </p:nvSpPr>
        <p:spPr>
          <a:xfrm>
            <a:off x="497913" y="3391410"/>
            <a:ext cx="340789" cy="338348"/>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7B524CD-0031-5441-AEEB-144204E2B2A8}"/>
              </a:ext>
            </a:extLst>
          </p:cNvPr>
          <p:cNvSpPr/>
          <p:nvPr/>
        </p:nvSpPr>
        <p:spPr>
          <a:xfrm>
            <a:off x="838041" y="3382161"/>
            <a:ext cx="340789" cy="338348"/>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8589FD3-E00E-774B-B55F-69D900766F09}"/>
              </a:ext>
            </a:extLst>
          </p:cNvPr>
          <p:cNvSpPr/>
          <p:nvPr/>
        </p:nvSpPr>
        <p:spPr>
          <a:xfrm>
            <a:off x="1173473" y="3384578"/>
            <a:ext cx="340789" cy="338348"/>
          </a:xfrm>
          <a:prstGeom prst="rect">
            <a:avLst/>
          </a:prstGeom>
          <a:solidFill>
            <a:schemeClr val="accent6">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41A1255B-574C-B746-A6F1-84EACC2B73B5}"/>
              </a:ext>
            </a:extLst>
          </p:cNvPr>
          <p:cNvSpPr/>
          <p:nvPr/>
        </p:nvSpPr>
        <p:spPr>
          <a:xfrm>
            <a:off x="3826809" y="3254985"/>
            <a:ext cx="483333" cy="479871"/>
          </a:xfrm>
          <a:prstGeom prst="rect">
            <a:avLst/>
          </a:pr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34AEEDE-0769-9347-AFED-EDE54E78F4BD}"/>
              </a:ext>
            </a:extLst>
          </p:cNvPr>
          <p:cNvSpPr/>
          <p:nvPr/>
        </p:nvSpPr>
        <p:spPr>
          <a:xfrm>
            <a:off x="8221983" y="4214181"/>
            <a:ext cx="483333" cy="479871"/>
          </a:xfrm>
          <a:prstGeom prst="rect">
            <a:avLst/>
          </a:pr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6371E8E5-9A0C-774E-A07E-AE8E93BE00B0}"/>
              </a:ext>
            </a:extLst>
          </p:cNvPr>
          <p:cNvSpPr txBox="1"/>
          <p:nvPr/>
        </p:nvSpPr>
        <p:spPr>
          <a:xfrm>
            <a:off x="4809133" y="2709978"/>
            <a:ext cx="2268337" cy="523220"/>
          </a:xfrm>
          <a:prstGeom prst="rect">
            <a:avLst/>
          </a:prstGeom>
          <a:noFill/>
        </p:spPr>
        <p:txBody>
          <a:bodyPr wrap="square" rtlCol="0">
            <a:spAutoFit/>
          </a:bodyPr>
          <a:lstStyle/>
          <a:p>
            <a:pPr algn="ctr"/>
            <a:r>
              <a:rPr lang="en-US" sz="2800" dirty="0"/>
              <a:t>Add Metadata</a:t>
            </a:r>
          </a:p>
        </p:txBody>
      </p:sp>
      <p:grpSp>
        <p:nvGrpSpPr>
          <p:cNvPr id="19" name="Group 18">
            <a:extLst>
              <a:ext uri="{FF2B5EF4-FFF2-40B4-BE49-F238E27FC236}">
                <a16:creationId xmlns:a16="http://schemas.microsoft.com/office/drawing/2014/main" id="{EC354282-B44D-C14F-8AE6-CDAA1140A8C2}"/>
              </a:ext>
            </a:extLst>
          </p:cNvPr>
          <p:cNvGrpSpPr/>
          <p:nvPr/>
        </p:nvGrpSpPr>
        <p:grpSpPr>
          <a:xfrm>
            <a:off x="3833143" y="3255035"/>
            <a:ext cx="3842975" cy="484632"/>
            <a:chOff x="3564919" y="3255035"/>
            <a:chExt cx="3842975" cy="484632"/>
          </a:xfrm>
        </p:grpSpPr>
        <p:sp>
          <p:nvSpPr>
            <p:cNvPr id="43" name="Rectangle 42">
              <a:extLst>
                <a:ext uri="{FF2B5EF4-FFF2-40B4-BE49-F238E27FC236}">
                  <a16:creationId xmlns:a16="http://schemas.microsoft.com/office/drawing/2014/main" id="{65302990-7B23-9244-BE2E-5CA14538B591}"/>
                </a:ext>
              </a:extLst>
            </p:cNvPr>
            <p:cNvSpPr/>
            <p:nvPr/>
          </p:nvSpPr>
          <p:spPr>
            <a:xfrm>
              <a:off x="5479062" y="3257874"/>
              <a:ext cx="485268" cy="481793"/>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97CF6AA-80DF-1043-AA86-C328FF69693E}"/>
                </a:ext>
              </a:extLst>
            </p:cNvPr>
            <p:cNvSpPr/>
            <p:nvPr/>
          </p:nvSpPr>
          <p:spPr>
            <a:xfrm>
              <a:off x="3564919" y="3255035"/>
              <a:ext cx="480372" cy="4769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8B0072B-1D81-E04F-8F49-A79BDEF58681}"/>
                </a:ext>
              </a:extLst>
            </p:cNvPr>
            <p:cNvSpPr/>
            <p:nvPr/>
          </p:nvSpPr>
          <p:spPr>
            <a:xfrm>
              <a:off x="4045291" y="3261293"/>
              <a:ext cx="480372" cy="4769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3454927-73A9-CB45-AF74-4118D222D65D}"/>
                </a:ext>
              </a:extLst>
            </p:cNvPr>
            <p:cNvSpPr/>
            <p:nvPr/>
          </p:nvSpPr>
          <p:spPr>
            <a:xfrm>
              <a:off x="4525663" y="3256712"/>
              <a:ext cx="480372" cy="4769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C6DD9F97-6FA2-8C4C-BA16-205EBF767B9E}"/>
                </a:ext>
              </a:extLst>
            </p:cNvPr>
            <p:cNvSpPr/>
            <p:nvPr/>
          </p:nvSpPr>
          <p:spPr>
            <a:xfrm>
              <a:off x="5006035" y="3256712"/>
              <a:ext cx="480372" cy="4769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16747C3-A3F4-0D4C-8446-3DAFC13CFA50}"/>
                </a:ext>
              </a:extLst>
            </p:cNvPr>
            <p:cNvSpPr/>
            <p:nvPr/>
          </p:nvSpPr>
          <p:spPr>
            <a:xfrm>
              <a:off x="5966778" y="3256455"/>
              <a:ext cx="480372" cy="4769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6588FAD-5DFB-2F4E-8F80-7FEF3621B303}"/>
                </a:ext>
              </a:extLst>
            </p:cNvPr>
            <p:cNvSpPr/>
            <p:nvPr/>
          </p:nvSpPr>
          <p:spPr>
            <a:xfrm>
              <a:off x="6447150" y="3259548"/>
              <a:ext cx="480372" cy="4769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BC0E29-4323-3640-BB86-791E2109E742}"/>
                </a:ext>
              </a:extLst>
            </p:cNvPr>
            <p:cNvSpPr/>
            <p:nvPr/>
          </p:nvSpPr>
          <p:spPr>
            <a:xfrm>
              <a:off x="6927522" y="3257875"/>
              <a:ext cx="480372" cy="4769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CF8A5BF-703E-AA4D-962D-A1EFC0ED007D}"/>
                </a:ext>
              </a:extLst>
            </p:cNvPr>
            <p:cNvSpPr/>
            <p:nvPr/>
          </p:nvSpPr>
          <p:spPr>
            <a:xfrm>
              <a:off x="3564919" y="3256597"/>
              <a:ext cx="3842975" cy="4817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File:Golden Retriever Hund Dog.JPG">
              <a:extLst>
                <a:ext uri="{FF2B5EF4-FFF2-40B4-BE49-F238E27FC236}">
                  <a16:creationId xmlns:a16="http://schemas.microsoft.com/office/drawing/2014/main" id="{39F1F5A7-A9D6-5D4A-8DC8-AC17590252E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3628890" y="3345423"/>
              <a:ext cx="352425" cy="296154"/>
            </a:xfrm>
            <a:prstGeom prst="rect">
              <a:avLst/>
            </a:prstGeom>
          </p:spPr>
        </p:pic>
        <p:pic>
          <p:nvPicPr>
            <p:cNvPr id="57" name="Picture 56" descr="File:Golden Retriever Hund Dog.JPG">
              <a:extLst>
                <a:ext uri="{FF2B5EF4-FFF2-40B4-BE49-F238E27FC236}">
                  <a16:creationId xmlns:a16="http://schemas.microsoft.com/office/drawing/2014/main" id="{FDF84B1E-55B6-9F4B-90F9-4C98FACE85B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5074866" y="3345423"/>
              <a:ext cx="352425" cy="296154"/>
            </a:xfrm>
            <a:prstGeom prst="rect">
              <a:avLst/>
            </a:prstGeom>
          </p:spPr>
        </p:pic>
        <p:pic>
          <p:nvPicPr>
            <p:cNvPr id="58" name="Picture 57" descr="File:Golden Retriever Hund Dog.JPG">
              <a:extLst>
                <a:ext uri="{FF2B5EF4-FFF2-40B4-BE49-F238E27FC236}">
                  <a16:creationId xmlns:a16="http://schemas.microsoft.com/office/drawing/2014/main" id="{89BFD6EA-7B4A-C54D-B8F4-A86278F031F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5555238" y="3345423"/>
              <a:ext cx="352425" cy="296154"/>
            </a:xfrm>
            <a:prstGeom prst="rect">
              <a:avLst/>
            </a:prstGeom>
          </p:spPr>
        </p:pic>
        <p:pic>
          <p:nvPicPr>
            <p:cNvPr id="59" name="Picture 58" descr="File:Golden Retriever Hund Dog.JPG">
              <a:extLst>
                <a:ext uri="{FF2B5EF4-FFF2-40B4-BE49-F238E27FC236}">
                  <a16:creationId xmlns:a16="http://schemas.microsoft.com/office/drawing/2014/main" id="{9CCEA2C5-0DCD-0741-8DC3-DC8ADAEC43B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6993106" y="3340427"/>
              <a:ext cx="352425" cy="296154"/>
            </a:xfrm>
            <a:prstGeom prst="rect">
              <a:avLst/>
            </a:prstGeom>
          </p:spPr>
        </p:pic>
      </p:grpSp>
      <p:sp>
        <p:nvSpPr>
          <p:cNvPr id="2" name="Title 1">
            <a:extLst>
              <a:ext uri="{FF2B5EF4-FFF2-40B4-BE49-F238E27FC236}">
                <a16:creationId xmlns:a16="http://schemas.microsoft.com/office/drawing/2014/main" id="{233BE9B2-E333-134C-AC9A-27E1C225F5EB}"/>
              </a:ext>
            </a:extLst>
          </p:cNvPr>
          <p:cNvSpPr>
            <a:spLocks noGrp="1"/>
          </p:cNvSpPr>
          <p:nvPr>
            <p:ph type="title"/>
          </p:nvPr>
        </p:nvSpPr>
        <p:spPr>
          <a:xfrm>
            <a:off x="838200" y="365125"/>
            <a:ext cx="10515600" cy="1325563"/>
          </a:xfrm>
        </p:spPr>
        <p:txBody>
          <a:bodyPr/>
          <a:lstStyle/>
          <a:p>
            <a:r>
              <a:rPr lang="en-US" dirty="0"/>
              <a:t>Putting Things Together</a:t>
            </a:r>
          </a:p>
        </p:txBody>
      </p:sp>
      <p:sp>
        <p:nvSpPr>
          <p:cNvPr id="3" name="Content Placeholder 2">
            <a:extLst>
              <a:ext uri="{FF2B5EF4-FFF2-40B4-BE49-F238E27FC236}">
                <a16:creationId xmlns:a16="http://schemas.microsoft.com/office/drawing/2014/main" id="{BA3F123B-76D2-BF4B-8289-14E650EFC2ED}"/>
              </a:ext>
            </a:extLst>
          </p:cNvPr>
          <p:cNvSpPr>
            <a:spLocks noGrp="1"/>
          </p:cNvSpPr>
          <p:nvPr>
            <p:ph idx="1"/>
          </p:nvPr>
        </p:nvSpPr>
        <p:spPr>
          <a:xfrm>
            <a:off x="838200" y="1652627"/>
            <a:ext cx="10739070" cy="1282700"/>
          </a:xfrm>
        </p:spPr>
        <p:txBody>
          <a:bodyPr/>
          <a:lstStyle/>
          <a:p>
            <a:pPr marL="0" indent="0">
              <a:buNone/>
            </a:pPr>
            <a:r>
              <a:rPr lang="en-US" dirty="0"/>
              <a:t>Similar to DB cracking, incrementally partition the video and add indices</a:t>
            </a:r>
          </a:p>
        </p:txBody>
      </p:sp>
      <p:sp>
        <p:nvSpPr>
          <p:cNvPr id="39" name="Rectangle 38">
            <a:extLst>
              <a:ext uri="{FF2B5EF4-FFF2-40B4-BE49-F238E27FC236}">
                <a16:creationId xmlns:a16="http://schemas.microsoft.com/office/drawing/2014/main" id="{7368EF1E-9BE4-664D-852E-A1FFCB03D9E1}"/>
              </a:ext>
            </a:extLst>
          </p:cNvPr>
          <p:cNvSpPr/>
          <p:nvPr/>
        </p:nvSpPr>
        <p:spPr>
          <a:xfrm>
            <a:off x="1511882" y="3391410"/>
            <a:ext cx="340789" cy="338348"/>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9294245-38D8-2C4B-B99C-8176E5F7A0AE}"/>
              </a:ext>
            </a:extLst>
          </p:cNvPr>
          <p:cNvSpPr/>
          <p:nvPr/>
        </p:nvSpPr>
        <p:spPr>
          <a:xfrm>
            <a:off x="165919" y="3384578"/>
            <a:ext cx="340789" cy="338348"/>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30D7896-124F-BB49-9168-CD23F11C879A}"/>
              </a:ext>
            </a:extLst>
          </p:cNvPr>
          <p:cNvSpPr/>
          <p:nvPr/>
        </p:nvSpPr>
        <p:spPr>
          <a:xfrm>
            <a:off x="167639" y="3385675"/>
            <a:ext cx="2698802" cy="3383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E9B6463-8DD7-FA4C-ABFC-44084386BA58}"/>
              </a:ext>
            </a:extLst>
          </p:cNvPr>
          <p:cNvSpPr/>
          <p:nvPr/>
        </p:nvSpPr>
        <p:spPr>
          <a:xfrm>
            <a:off x="504989" y="3385575"/>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9D5B9F6-7898-D14E-9B7C-F248B5996576}"/>
              </a:ext>
            </a:extLst>
          </p:cNvPr>
          <p:cNvSpPr/>
          <p:nvPr/>
        </p:nvSpPr>
        <p:spPr>
          <a:xfrm>
            <a:off x="842340" y="3385756"/>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9E680A0-7BF8-F742-9687-A9CDB2D29710}"/>
              </a:ext>
            </a:extLst>
          </p:cNvPr>
          <p:cNvSpPr/>
          <p:nvPr/>
        </p:nvSpPr>
        <p:spPr>
          <a:xfrm>
            <a:off x="1179690" y="3385756"/>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2E697DF-0E7E-2A4C-8D83-2599E32B5544}"/>
              </a:ext>
            </a:extLst>
          </p:cNvPr>
          <p:cNvSpPr/>
          <p:nvPr/>
        </p:nvSpPr>
        <p:spPr>
          <a:xfrm>
            <a:off x="1854390" y="3385575"/>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266492F-02B0-824D-AF63-6B91849D01A2}"/>
              </a:ext>
            </a:extLst>
          </p:cNvPr>
          <p:cNvSpPr/>
          <p:nvPr/>
        </p:nvSpPr>
        <p:spPr>
          <a:xfrm>
            <a:off x="2191741" y="3387748"/>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287F3E0-6A46-2B43-9BD8-4D9F15DDC03D}"/>
              </a:ext>
            </a:extLst>
          </p:cNvPr>
          <p:cNvSpPr/>
          <p:nvPr/>
        </p:nvSpPr>
        <p:spPr>
          <a:xfrm>
            <a:off x="2529091" y="3386572"/>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29CF170-61DF-2F42-AAF6-DA6334CA61A5}"/>
              </a:ext>
            </a:extLst>
          </p:cNvPr>
          <p:cNvSpPr txBox="1"/>
          <p:nvPr/>
        </p:nvSpPr>
        <p:spPr>
          <a:xfrm>
            <a:off x="415243" y="2833375"/>
            <a:ext cx="2295102" cy="523220"/>
          </a:xfrm>
          <a:prstGeom prst="rect">
            <a:avLst/>
          </a:prstGeom>
          <a:noFill/>
        </p:spPr>
        <p:txBody>
          <a:bodyPr wrap="square" rtlCol="0">
            <a:spAutoFit/>
          </a:bodyPr>
          <a:lstStyle/>
          <a:p>
            <a:pPr algn="ctr"/>
            <a:r>
              <a:rPr lang="en-US" sz="2800" dirty="0"/>
              <a:t>Original Video</a:t>
            </a:r>
          </a:p>
        </p:txBody>
      </p:sp>
      <p:sp>
        <p:nvSpPr>
          <p:cNvPr id="76" name="TextBox 75">
            <a:extLst>
              <a:ext uri="{FF2B5EF4-FFF2-40B4-BE49-F238E27FC236}">
                <a16:creationId xmlns:a16="http://schemas.microsoft.com/office/drawing/2014/main" id="{0CA52897-F258-4C41-ACFE-6A0002487AF6}"/>
              </a:ext>
            </a:extLst>
          </p:cNvPr>
          <p:cNvSpPr txBox="1"/>
          <p:nvPr/>
        </p:nvSpPr>
        <p:spPr>
          <a:xfrm>
            <a:off x="4375849" y="5486157"/>
            <a:ext cx="2469919" cy="523220"/>
          </a:xfrm>
          <a:prstGeom prst="rect">
            <a:avLst/>
          </a:prstGeom>
          <a:noFill/>
        </p:spPr>
        <p:txBody>
          <a:bodyPr wrap="square" rtlCol="0">
            <a:spAutoFit/>
          </a:bodyPr>
          <a:lstStyle/>
          <a:p>
            <a:pPr algn="ctr"/>
            <a:r>
              <a:rPr lang="en-US" sz="2800" dirty="0"/>
              <a:t>Execute Query</a:t>
            </a:r>
          </a:p>
        </p:txBody>
      </p:sp>
      <p:grpSp>
        <p:nvGrpSpPr>
          <p:cNvPr id="8" name="Group 7">
            <a:extLst>
              <a:ext uri="{FF2B5EF4-FFF2-40B4-BE49-F238E27FC236}">
                <a16:creationId xmlns:a16="http://schemas.microsoft.com/office/drawing/2014/main" id="{6D854AB4-EF63-F44E-82E4-A354901D2B3B}"/>
              </a:ext>
            </a:extLst>
          </p:cNvPr>
          <p:cNvGrpSpPr>
            <a:grpSpLocks noChangeAspect="1"/>
          </p:cNvGrpSpPr>
          <p:nvPr/>
        </p:nvGrpSpPr>
        <p:grpSpPr>
          <a:xfrm>
            <a:off x="4486450" y="6024455"/>
            <a:ext cx="1927246" cy="484632"/>
            <a:chOff x="4707249" y="5328814"/>
            <a:chExt cx="1349401" cy="339325"/>
          </a:xfrm>
        </p:grpSpPr>
        <p:sp>
          <p:nvSpPr>
            <p:cNvPr id="67" name="Rectangle 66">
              <a:extLst>
                <a:ext uri="{FF2B5EF4-FFF2-40B4-BE49-F238E27FC236}">
                  <a16:creationId xmlns:a16="http://schemas.microsoft.com/office/drawing/2014/main" id="{D3F16BBB-4EBA-F34A-B220-492BAA269E14}"/>
                </a:ext>
              </a:extLst>
            </p:cNvPr>
            <p:cNvSpPr/>
            <p:nvPr/>
          </p:nvSpPr>
          <p:spPr>
            <a:xfrm>
              <a:off x="4707249" y="5328814"/>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8BBDE4A-9802-DA40-8AA2-DE2955C587B4}"/>
                </a:ext>
              </a:extLst>
            </p:cNvPr>
            <p:cNvSpPr/>
            <p:nvPr/>
          </p:nvSpPr>
          <p:spPr>
            <a:xfrm>
              <a:off x="5381950" y="5329992"/>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41487428-C679-CF48-BB44-04A4BBD300B8}"/>
                </a:ext>
              </a:extLst>
            </p:cNvPr>
            <p:cNvSpPr/>
            <p:nvPr/>
          </p:nvSpPr>
          <p:spPr>
            <a:xfrm>
              <a:off x="5719300" y="5329992"/>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descr="File:Golden Retriever Hund Dog.JPG">
              <a:extLst>
                <a:ext uri="{FF2B5EF4-FFF2-40B4-BE49-F238E27FC236}">
                  <a16:creationId xmlns:a16="http://schemas.microsoft.com/office/drawing/2014/main" id="{76A04AAB-AD73-C246-B3F9-5EA9D32F4B4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5091244" y="5395461"/>
              <a:ext cx="247497" cy="207980"/>
            </a:xfrm>
            <a:prstGeom prst="rect">
              <a:avLst/>
            </a:prstGeom>
          </p:spPr>
        </p:pic>
        <p:grpSp>
          <p:nvGrpSpPr>
            <p:cNvPr id="7" name="Group 6">
              <a:extLst>
                <a:ext uri="{FF2B5EF4-FFF2-40B4-BE49-F238E27FC236}">
                  <a16:creationId xmlns:a16="http://schemas.microsoft.com/office/drawing/2014/main" id="{F6504104-FBD7-EC45-915F-EF24C0879D4C}"/>
                </a:ext>
              </a:extLst>
            </p:cNvPr>
            <p:cNvGrpSpPr>
              <a:grpSpLocks noChangeAspect="1"/>
            </p:cNvGrpSpPr>
            <p:nvPr/>
          </p:nvGrpSpPr>
          <p:grpSpPr>
            <a:xfrm>
              <a:off x="4707249" y="5329811"/>
              <a:ext cx="1348923" cy="338328"/>
              <a:chOff x="4707249" y="5329811"/>
              <a:chExt cx="1349401" cy="338448"/>
            </a:xfrm>
          </p:grpSpPr>
          <p:sp>
            <p:nvSpPr>
              <p:cNvPr id="68" name="Rectangle 67">
                <a:extLst>
                  <a:ext uri="{FF2B5EF4-FFF2-40B4-BE49-F238E27FC236}">
                    <a16:creationId xmlns:a16="http://schemas.microsoft.com/office/drawing/2014/main" id="{4ED255FE-7E07-8544-A44C-CA5ED893F013}"/>
                  </a:ext>
                </a:extLst>
              </p:cNvPr>
              <p:cNvSpPr/>
              <p:nvPr/>
            </p:nvSpPr>
            <p:spPr>
              <a:xfrm>
                <a:off x="5044599" y="5329811"/>
                <a:ext cx="337350" cy="3349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2431B7A-9742-0B42-A447-C0AE9E37CF61}"/>
                  </a:ext>
                </a:extLst>
              </p:cNvPr>
              <p:cNvSpPr/>
              <p:nvPr/>
            </p:nvSpPr>
            <p:spPr>
              <a:xfrm>
                <a:off x="4707249" y="5329911"/>
                <a:ext cx="1349401" cy="3383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descr="File:Golden Retriever Hund Dog.JPG">
                <a:extLst>
                  <a:ext uri="{FF2B5EF4-FFF2-40B4-BE49-F238E27FC236}">
                    <a16:creationId xmlns:a16="http://schemas.microsoft.com/office/drawing/2014/main" id="{C67D092D-6F48-2F45-A0B9-E184AC51724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4752174" y="5392291"/>
                <a:ext cx="247497" cy="207980"/>
              </a:xfrm>
              <a:prstGeom prst="rect">
                <a:avLst/>
              </a:prstGeom>
            </p:spPr>
          </p:pic>
          <p:pic>
            <p:nvPicPr>
              <p:cNvPr id="78" name="Picture 77" descr="File:Golden Retriever Hund Dog.JPG">
                <a:extLst>
                  <a:ext uri="{FF2B5EF4-FFF2-40B4-BE49-F238E27FC236}">
                    <a16:creationId xmlns:a16="http://schemas.microsoft.com/office/drawing/2014/main" id="{711A1395-507E-2D43-BBC1-874B5DB5CEA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5767638" y="5392291"/>
                <a:ext cx="247497" cy="207980"/>
              </a:xfrm>
              <a:prstGeom prst="rect">
                <a:avLst/>
              </a:prstGeom>
            </p:spPr>
          </p:pic>
          <p:pic>
            <p:nvPicPr>
              <p:cNvPr id="82" name="Picture 81" descr="File:Golden Retriever Hund Dog.JPG">
                <a:extLst>
                  <a:ext uri="{FF2B5EF4-FFF2-40B4-BE49-F238E27FC236}">
                    <a16:creationId xmlns:a16="http://schemas.microsoft.com/office/drawing/2014/main" id="{9703B704-A1BA-1849-B3E9-1273E96183F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5421717" y="5395461"/>
                <a:ext cx="247497" cy="207980"/>
              </a:xfrm>
              <a:prstGeom prst="rect">
                <a:avLst/>
              </a:prstGeom>
            </p:spPr>
          </p:pic>
        </p:grpSp>
      </p:grpSp>
      <p:sp>
        <p:nvSpPr>
          <p:cNvPr id="95" name="TextBox 94">
            <a:extLst>
              <a:ext uri="{FF2B5EF4-FFF2-40B4-BE49-F238E27FC236}">
                <a16:creationId xmlns:a16="http://schemas.microsoft.com/office/drawing/2014/main" id="{2E43D0B6-65E7-AA42-AB4C-55D20858EEBB}"/>
              </a:ext>
            </a:extLst>
          </p:cNvPr>
          <p:cNvSpPr txBox="1"/>
          <p:nvPr/>
        </p:nvSpPr>
        <p:spPr>
          <a:xfrm>
            <a:off x="9148060" y="3636582"/>
            <a:ext cx="2363887" cy="523220"/>
          </a:xfrm>
          <a:prstGeom prst="rect">
            <a:avLst/>
          </a:prstGeom>
          <a:noFill/>
        </p:spPr>
        <p:txBody>
          <a:bodyPr wrap="square" rtlCol="0">
            <a:spAutoFit/>
          </a:bodyPr>
          <a:lstStyle/>
          <a:p>
            <a:pPr algn="ctr"/>
            <a:r>
              <a:rPr lang="en-US" sz="2800" dirty="0"/>
              <a:t>Update Layout</a:t>
            </a:r>
          </a:p>
        </p:txBody>
      </p:sp>
      <p:sp>
        <p:nvSpPr>
          <p:cNvPr id="101" name="Rectangle 100">
            <a:extLst>
              <a:ext uri="{FF2B5EF4-FFF2-40B4-BE49-F238E27FC236}">
                <a16:creationId xmlns:a16="http://schemas.microsoft.com/office/drawing/2014/main" id="{E910815B-E25D-CC47-8A54-1C372F33CA0F}"/>
              </a:ext>
            </a:extLst>
          </p:cNvPr>
          <p:cNvSpPr/>
          <p:nvPr/>
        </p:nvSpPr>
        <p:spPr>
          <a:xfrm>
            <a:off x="11577270" y="4223860"/>
            <a:ext cx="483333" cy="479871"/>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654F15E1-2C20-B54E-BBEB-594FCDE3BA50}"/>
              </a:ext>
            </a:extLst>
          </p:cNvPr>
          <p:cNvSpPr/>
          <p:nvPr/>
        </p:nvSpPr>
        <p:spPr>
          <a:xfrm>
            <a:off x="9671054" y="4227935"/>
            <a:ext cx="483333" cy="479871"/>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EAD7C47-861F-1B47-8703-1F8E2B03BF41}"/>
              </a:ext>
            </a:extLst>
          </p:cNvPr>
          <p:cNvSpPr/>
          <p:nvPr/>
        </p:nvSpPr>
        <p:spPr>
          <a:xfrm>
            <a:off x="8230518" y="4219573"/>
            <a:ext cx="478456" cy="4750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41EF2C6-ABDC-094E-A726-1A1DE2764915}"/>
              </a:ext>
            </a:extLst>
          </p:cNvPr>
          <p:cNvSpPr/>
          <p:nvPr/>
        </p:nvSpPr>
        <p:spPr>
          <a:xfrm>
            <a:off x="8708974" y="4220987"/>
            <a:ext cx="478456" cy="4750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32BFB48A-2EA6-4E4B-8E3D-C322C018346C}"/>
              </a:ext>
            </a:extLst>
          </p:cNvPr>
          <p:cNvSpPr/>
          <p:nvPr/>
        </p:nvSpPr>
        <p:spPr>
          <a:xfrm>
            <a:off x="9187430" y="4221243"/>
            <a:ext cx="478456" cy="4750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AF6B672A-7436-0C44-9D60-D9134CC2E090}"/>
              </a:ext>
            </a:extLst>
          </p:cNvPr>
          <p:cNvSpPr/>
          <p:nvPr/>
        </p:nvSpPr>
        <p:spPr>
          <a:xfrm>
            <a:off x="9665886" y="4221243"/>
            <a:ext cx="478456" cy="4750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93F0EDFA-11C5-B34B-B28A-15B95398DADD}"/>
              </a:ext>
            </a:extLst>
          </p:cNvPr>
          <p:cNvSpPr/>
          <p:nvPr/>
        </p:nvSpPr>
        <p:spPr>
          <a:xfrm>
            <a:off x="10622797" y="4220987"/>
            <a:ext cx="478456" cy="4750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B2159AF-D7D1-924D-87A4-8AABCDAC82E1}"/>
              </a:ext>
            </a:extLst>
          </p:cNvPr>
          <p:cNvSpPr/>
          <p:nvPr/>
        </p:nvSpPr>
        <p:spPr>
          <a:xfrm>
            <a:off x="11101253" y="4224068"/>
            <a:ext cx="478456" cy="4750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887ED2D-972E-9046-AA9B-DE9845AEA1B3}"/>
              </a:ext>
            </a:extLst>
          </p:cNvPr>
          <p:cNvSpPr/>
          <p:nvPr/>
        </p:nvSpPr>
        <p:spPr>
          <a:xfrm>
            <a:off x="11579709" y="4222401"/>
            <a:ext cx="478456" cy="4750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34957C9-D83C-8841-8F1C-73FCFABD8894}"/>
              </a:ext>
            </a:extLst>
          </p:cNvPr>
          <p:cNvSpPr/>
          <p:nvPr/>
        </p:nvSpPr>
        <p:spPr>
          <a:xfrm>
            <a:off x="8230518" y="4221129"/>
            <a:ext cx="3827647" cy="47987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 name="Picture 95" descr="File:Golden Retriever Hund Dog.JPG">
            <a:extLst>
              <a:ext uri="{FF2B5EF4-FFF2-40B4-BE49-F238E27FC236}">
                <a16:creationId xmlns:a16="http://schemas.microsoft.com/office/drawing/2014/main" id="{A2C44367-D1AF-7C48-91D0-60571667CB8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8294234" y="4309601"/>
            <a:ext cx="351019" cy="294973"/>
          </a:xfrm>
          <a:prstGeom prst="rect">
            <a:avLst/>
          </a:prstGeom>
        </p:spPr>
      </p:pic>
      <p:pic>
        <p:nvPicPr>
          <p:cNvPr id="97" name="Picture 96" descr="File:Golden Retriever Hund Dog.JPG">
            <a:extLst>
              <a:ext uri="{FF2B5EF4-FFF2-40B4-BE49-F238E27FC236}">
                <a16:creationId xmlns:a16="http://schemas.microsoft.com/office/drawing/2014/main" id="{2FEFAA03-4CB6-8E40-A6BB-DF0473EF522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9734443" y="4309601"/>
            <a:ext cx="351019" cy="294973"/>
          </a:xfrm>
          <a:prstGeom prst="rect">
            <a:avLst/>
          </a:prstGeom>
        </p:spPr>
      </p:pic>
      <p:pic>
        <p:nvPicPr>
          <p:cNvPr id="98" name="Picture 97" descr="File:Golden Retriever Hund Dog.JPG">
            <a:extLst>
              <a:ext uri="{FF2B5EF4-FFF2-40B4-BE49-F238E27FC236}">
                <a16:creationId xmlns:a16="http://schemas.microsoft.com/office/drawing/2014/main" id="{3A1F1060-7391-C041-9F75-28EB78B9A44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10212898" y="4309601"/>
            <a:ext cx="351019" cy="294973"/>
          </a:xfrm>
          <a:prstGeom prst="rect">
            <a:avLst/>
          </a:prstGeom>
        </p:spPr>
      </p:pic>
      <p:pic>
        <p:nvPicPr>
          <p:cNvPr id="99" name="Picture 98" descr="File:Golden Retriever Hund Dog.JPG">
            <a:extLst>
              <a:ext uri="{FF2B5EF4-FFF2-40B4-BE49-F238E27FC236}">
                <a16:creationId xmlns:a16="http://schemas.microsoft.com/office/drawing/2014/main" id="{5BA11CE7-E9A9-4247-BD13-F7980FCFEF7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11645031" y="4304624"/>
            <a:ext cx="351019" cy="294973"/>
          </a:xfrm>
          <a:prstGeom prst="rect">
            <a:avLst/>
          </a:prstGeom>
        </p:spPr>
      </p:pic>
      <p:sp>
        <p:nvSpPr>
          <p:cNvPr id="118" name="Arc 117">
            <a:extLst>
              <a:ext uri="{FF2B5EF4-FFF2-40B4-BE49-F238E27FC236}">
                <a16:creationId xmlns:a16="http://schemas.microsoft.com/office/drawing/2014/main" id="{85360F41-B190-9549-8D46-A23307217882}"/>
              </a:ext>
            </a:extLst>
          </p:cNvPr>
          <p:cNvSpPr/>
          <p:nvPr/>
        </p:nvSpPr>
        <p:spPr>
          <a:xfrm rot="21049388">
            <a:off x="7352680" y="3425032"/>
            <a:ext cx="1153573" cy="1153573"/>
          </a:xfrm>
          <a:prstGeom prst="arc">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Arc 121">
            <a:extLst>
              <a:ext uri="{FF2B5EF4-FFF2-40B4-BE49-F238E27FC236}">
                <a16:creationId xmlns:a16="http://schemas.microsoft.com/office/drawing/2014/main" id="{33E9449C-C797-2746-9AE0-2AAB1E5AC5FF}"/>
              </a:ext>
            </a:extLst>
          </p:cNvPr>
          <p:cNvSpPr/>
          <p:nvPr/>
        </p:nvSpPr>
        <p:spPr>
          <a:xfrm rot="6059572">
            <a:off x="5569479" y="3355056"/>
            <a:ext cx="3116624" cy="2717828"/>
          </a:xfrm>
          <a:prstGeom prst="arc">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7" name="Straight Arrow Connector 126">
            <a:extLst>
              <a:ext uri="{FF2B5EF4-FFF2-40B4-BE49-F238E27FC236}">
                <a16:creationId xmlns:a16="http://schemas.microsoft.com/office/drawing/2014/main" id="{126827BD-B18D-704C-965E-2951F89A0325}"/>
              </a:ext>
            </a:extLst>
          </p:cNvPr>
          <p:cNvCxnSpPr>
            <a:cxnSpLocks/>
          </p:cNvCxnSpPr>
          <p:nvPr/>
        </p:nvCxnSpPr>
        <p:spPr>
          <a:xfrm flipV="1">
            <a:off x="3021002" y="3545245"/>
            <a:ext cx="620048" cy="77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ACEBA98-7E0F-7E48-8178-E5A052AB9EE6}"/>
              </a:ext>
            </a:extLst>
          </p:cNvPr>
          <p:cNvGrpSpPr/>
          <p:nvPr/>
        </p:nvGrpSpPr>
        <p:grpSpPr>
          <a:xfrm rot="257780">
            <a:off x="2165614" y="3662957"/>
            <a:ext cx="3950961" cy="2345771"/>
            <a:chOff x="2340425" y="3662957"/>
            <a:chExt cx="3950961" cy="2345771"/>
          </a:xfrm>
        </p:grpSpPr>
        <p:sp>
          <p:nvSpPr>
            <p:cNvPr id="15" name="Arc 14">
              <a:extLst>
                <a:ext uri="{FF2B5EF4-FFF2-40B4-BE49-F238E27FC236}">
                  <a16:creationId xmlns:a16="http://schemas.microsoft.com/office/drawing/2014/main" id="{6C8D2613-6DD0-424B-AE35-18B1B33B2456}"/>
                </a:ext>
              </a:extLst>
            </p:cNvPr>
            <p:cNvSpPr/>
            <p:nvPr/>
          </p:nvSpPr>
          <p:spPr>
            <a:xfrm rot="18706684" flipH="1">
              <a:off x="3878418" y="3595760"/>
              <a:ext cx="2345771" cy="2480165"/>
            </a:xfrm>
            <a:prstGeom prst="arc">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Arc 101">
              <a:extLst>
                <a:ext uri="{FF2B5EF4-FFF2-40B4-BE49-F238E27FC236}">
                  <a16:creationId xmlns:a16="http://schemas.microsoft.com/office/drawing/2014/main" id="{77209408-BF78-DB44-A5BE-56061E5CE248}"/>
                </a:ext>
              </a:extLst>
            </p:cNvPr>
            <p:cNvSpPr/>
            <p:nvPr/>
          </p:nvSpPr>
          <p:spPr>
            <a:xfrm rot="18706684" flipV="1">
              <a:off x="2407622" y="3595760"/>
              <a:ext cx="2345771" cy="2480165"/>
            </a:xfrm>
            <a:prstGeom prst="arc">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5A1D9E8D-AAFE-2147-B982-FBBC04E46CB9}"/>
              </a:ext>
            </a:extLst>
          </p:cNvPr>
          <p:cNvSpPr>
            <a:spLocks noGrp="1"/>
          </p:cNvSpPr>
          <p:nvPr>
            <p:ph type="sldNum" sz="quarter" idx="12"/>
          </p:nvPr>
        </p:nvSpPr>
        <p:spPr/>
        <p:txBody>
          <a:bodyPr/>
          <a:lstStyle/>
          <a:p>
            <a:fld id="{66EC5F49-9086-594F-AEFB-984AF1F4AAAB}" type="slidenum">
              <a:rPr lang="en-US" smtClean="0"/>
              <a:t>31</a:t>
            </a:fld>
            <a:endParaRPr lang="en-US"/>
          </a:p>
        </p:txBody>
      </p:sp>
    </p:spTree>
    <p:extLst>
      <p:ext uri="{BB962C8B-B14F-4D97-AF65-F5344CB8AC3E}">
        <p14:creationId xmlns:p14="http://schemas.microsoft.com/office/powerpoint/2010/main" val="1104921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E7169-9F3E-4E49-B30C-D0767B4819A8}"/>
              </a:ext>
            </a:extLst>
          </p:cNvPr>
          <p:cNvSpPr>
            <a:spLocks noGrp="1"/>
          </p:cNvSpPr>
          <p:nvPr>
            <p:ph type="title"/>
          </p:nvPr>
        </p:nvSpPr>
        <p:spPr/>
        <p:txBody>
          <a:bodyPr/>
          <a:lstStyle/>
          <a:p>
            <a:r>
              <a:rPr lang="en-US" dirty="0"/>
              <a:t>Ongoing Work</a:t>
            </a:r>
          </a:p>
        </p:txBody>
      </p:sp>
      <p:sp>
        <p:nvSpPr>
          <p:cNvPr id="3" name="Content Placeholder 2">
            <a:extLst>
              <a:ext uri="{FF2B5EF4-FFF2-40B4-BE49-F238E27FC236}">
                <a16:creationId xmlns:a16="http://schemas.microsoft.com/office/drawing/2014/main" id="{031B68EE-23A3-D645-B511-27010AAB5C79}"/>
              </a:ext>
            </a:extLst>
          </p:cNvPr>
          <p:cNvSpPr>
            <a:spLocks noGrp="1"/>
          </p:cNvSpPr>
          <p:nvPr>
            <p:ph idx="1"/>
          </p:nvPr>
        </p:nvSpPr>
        <p:spPr/>
        <p:txBody>
          <a:bodyPr/>
          <a:lstStyle/>
          <a:p>
            <a:pPr>
              <a:lnSpc>
                <a:spcPct val="100000"/>
              </a:lnSpc>
            </a:pPr>
            <a:r>
              <a:rPr lang="en-US" dirty="0"/>
              <a:t>Measure the effectiveness of selection optimization techniques</a:t>
            </a:r>
          </a:p>
          <a:p>
            <a:pPr>
              <a:lnSpc>
                <a:spcPct val="100000"/>
              </a:lnSpc>
            </a:pPr>
            <a:r>
              <a:rPr lang="en-US" dirty="0"/>
              <a:t>Investigate optimization techniques for more compute-heavy queries</a:t>
            </a:r>
          </a:p>
          <a:p>
            <a:pPr>
              <a:lnSpc>
                <a:spcPct val="100000"/>
              </a:lnSpc>
            </a:pPr>
            <a:r>
              <a:rPr lang="en-US" dirty="0"/>
              <a:t>Determine how to effectively layout videos with a lot of metadata</a:t>
            </a:r>
          </a:p>
          <a:p>
            <a:pPr lvl="1">
              <a:lnSpc>
                <a:spcPct val="100000"/>
              </a:lnSpc>
            </a:pPr>
            <a:r>
              <a:rPr lang="en-US" dirty="0"/>
              <a:t>Possibly store multiple versions of a video with different layouts</a:t>
            </a:r>
          </a:p>
          <a:p>
            <a:pPr>
              <a:lnSpc>
                <a:spcPct val="100000"/>
              </a:lnSpc>
            </a:pPr>
            <a:endParaRPr lang="en-US" dirty="0"/>
          </a:p>
        </p:txBody>
      </p:sp>
      <p:sp>
        <p:nvSpPr>
          <p:cNvPr id="4" name="Slide Number Placeholder 3">
            <a:extLst>
              <a:ext uri="{FF2B5EF4-FFF2-40B4-BE49-F238E27FC236}">
                <a16:creationId xmlns:a16="http://schemas.microsoft.com/office/drawing/2014/main" id="{887F8923-F9D7-9544-8C2F-160AC708DFE7}"/>
              </a:ext>
            </a:extLst>
          </p:cNvPr>
          <p:cNvSpPr>
            <a:spLocks noGrp="1"/>
          </p:cNvSpPr>
          <p:nvPr>
            <p:ph type="sldNum" sz="quarter" idx="12"/>
          </p:nvPr>
        </p:nvSpPr>
        <p:spPr/>
        <p:txBody>
          <a:bodyPr/>
          <a:lstStyle/>
          <a:p>
            <a:fld id="{66EC5F49-9086-594F-AEFB-984AF1F4AAAB}" type="slidenum">
              <a:rPr lang="en-US" smtClean="0"/>
              <a:t>32</a:t>
            </a:fld>
            <a:endParaRPr lang="en-US"/>
          </a:p>
        </p:txBody>
      </p:sp>
    </p:spTree>
    <p:extLst>
      <p:ext uri="{BB962C8B-B14F-4D97-AF65-F5344CB8AC3E}">
        <p14:creationId xmlns:p14="http://schemas.microsoft.com/office/powerpoint/2010/main" val="1351569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F40DD-EA0D-DE4B-9FCC-E833E31BAB1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8696E447-2EFD-0E46-B347-B779E3F888B2}"/>
              </a:ext>
            </a:extLst>
          </p:cNvPr>
          <p:cNvSpPr>
            <a:spLocks noGrp="1"/>
          </p:cNvSpPr>
          <p:nvPr>
            <p:ph idx="1"/>
          </p:nvPr>
        </p:nvSpPr>
        <p:spPr/>
        <p:txBody>
          <a:bodyPr/>
          <a:lstStyle/>
          <a:p>
            <a:r>
              <a:rPr lang="en-US" dirty="0"/>
              <a:t>Deep learning opens the door to rich queries over video data</a:t>
            </a:r>
          </a:p>
          <a:p>
            <a:r>
              <a:rPr lang="en-US" dirty="0"/>
              <a:t>Videos are large and slow to process</a:t>
            </a:r>
          </a:p>
          <a:p>
            <a:r>
              <a:rPr lang="en-US" dirty="0"/>
              <a:t>Database techniques can accelerate such queries</a:t>
            </a:r>
          </a:p>
          <a:p>
            <a:pPr lvl="1"/>
            <a:r>
              <a:rPr lang="en-US" dirty="0"/>
              <a:t>Partitioning</a:t>
            </a:r>
          </a:p>
          <a:p>
            <a:pPr lvl="1"/>
            <a:r>
              <a:rPr lang="en-US" dirty="0"/>
              <a:t>Indexing</a:t>
            </a:r>
          </a:p>
          <a:p>
            <a:pPr lvl="1"/>
            <a:r>
              <a:rPr lang="en-US" dirty="0"/>
              <a:t>Incremental physical tuning</a:t>
            </a:r>
          </a:p>
          <a:p>
            <a:r>
              <a:rPr lang="en-US" dirty="0"/>
              <a:t>Indexing must be balanced with maintaining reasonable storage sizes</a:t>
            </a:r>
          </a:p>
        </p:txBody>
      </p:sp>
    </p:spTree>
    <p:extLst>
      <p:ext uri="{BB962C8B-B14F-4D97-AF65-F5344CB8AC3E}">
        <p14:creationId xmlns:p14="http://schemas.microsoft.com/office/powerpoint/2010/main" val="132951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62301B-11D8-42DA-BA29-E80A8D23C20F}"/>
              </a:ext>
            </a:extLst>
          </p:cNvPr>
          <p:cNvGrpSpPr/>
          <p:nvPr/>
        </p:nvGrpSpPr>
        <p:grpSpPr>
          <a:xfrm>
            <a:off x="3080212" y="2137328"/>
            <a:ext cx="2915814" cy="2615429"/>
            <a:chOff x="3080212" y="2825601"/>
            <a:chExt cx="2915814" cy="2615429"/>
          </a:xfrm>
        </p:grpSpPr>
        <p:sp>
          <p:nvSpPr>
            <p:cNvPr id="70" name="TextBox 69">
              <a:extLst>
                <a:ext uri="{FF2B5EF4-FFF2-40B4-BE49-F238E27FC236}">
                  <a16:creationId xmlns:a16="http://schemas.microsoft.com/office/drawing/2014/main" id="{E83829FC-861B-410B-8104-FAFF2CCE6326}"/>
                </a:ext>
              </a:extLst>
            </p:cNvPr>
            <p:cNvSpPr txBox="1"/>
            <p:nvPr/>
          </p:nvSpPr>
          <p:spPr>
            <a:xfrm>
              <a:off x="3080212" y="4794699"/>
              <a:ext cx="2915814" cy="646331"/>
            </a:xfrm>
            <a:prstGeom prst="rect">
              <a:avLst/>
            </a:prstGeom>
            <a:noFill/>
          </p:spPr>
          <p:txBody>
            <a:bodyPr wrap="square" rtlCol="0">
              <a:spAutoFit/>
            </a:bodyPr>
            <a:lstStyle/>
            <a:p>
              <a:pPr lvl="0" algn="ctr">
                <a:defRPr/>
              </a:pPr>
              <a:r>
                <a:rPr lang="en-US" dirty="0"/>
                <a:t>A Video Data Management Benchmark</a:t>
              </a:r>
            </a:p>
          </p:txBody>
        </p:sp>
        <p:grpSp>
          <p:nvGrpSpPr>
            <p:cNvPr id="71" name="Group 70">
              <a:extLst>
                <a:ext uri="{FF2B5EF4-FFF2-40B4-BE49-F238E27FC236}">
                  <a16:creationId xmlns:a16="http://schemas.microsoft.com/office/drawing/2014/main" id="{85922295-DC81-4A81-844A-E2D8CA6ACF6F}"/>
                </a:ext>
              </a:extLst>
            </p:cNvPr>
            <p:cNvGrpSpPr/>
            <p:nvPr/>
          </p:nvGrpSpPr>
          <p:grpSpPr>
            <a:xfrm>
              <a:off x="3226702" y="2825601"/>
              <a:ext cx="2622834" cy="1958438"/>
              <a:chOff x="3471112" y="3204427"/>
              <a:chExt cx="2622834" cy="1958438"/>
            </a:xfrm>
          </p:grpSpPr>
          <p:sp>
            <p:nvSpPr>
              <p:cNvPr id="72" name="TextBox 71">
                <a:extLst>
                  <a:ext uri="{FF2B5EF4-FFF2-40B4-BE49-F238E27FC236}">
                    <a16:creationId xmlns:a16="http://schemas.microsoft.com/office/drawing/2014/main" id="{E2199184-3147-4498-B5FF-6C0A2668A507}"/>
                  </a:ext>
                </a:extLst>
              </p:cNvPr>
              <p:cNvSpPr txBox="1"/>
              <p:nvPr/>
            </p:nvSpPr>
            <p:spPr>
              <a:xfrm>
                <a:off x="3471112" y="4454979"/>
                <a:ext cx="2622834" cy="707886"/>
              </a:xfrm>
              <a:prstGeom prst="rect">
                <a:avLst/>
              </a:prstGeom>
              <a:noFill/>
            </p:spPr>
            <p:txBody>
              <a:bodyPr wrap="none" rtlCol="0">
                <a:spAutoFit/>
              </a:bodyPr>
              <a:lstStyle/>
              <a:p>
                <a:r>
                  <a:rPr lang="en-US" sz="4000" b="1" dirty="0">
                    <a:latin typeface="Advent Pro" panose="02000506040000020004" pitchFamily="2" charset="0"/>
                  </a:rPr>
                  <a:t>Visual Road</a:t>
                </a:r>
              </a:p>
            </p:txBody>
          </p:sp>
          <p:pic>
            <p:nvPicPr>
              <p:cNvPr id="73" name="Picture 4" descr="Logo">
                <a:extLst>
                  <a:ext uri="{FF2B5EF4-FFF2-40B4-BE49-F238E27FC236}">
                    <a16:creationId xmlns:a16="http://schemas.microsoft.com/office/drawing/2014/main" id="{84FFB1E8-1811-4EFE-87C0-748B4B34C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989" y="3204427"/>
                <a:ext cx="1487081" cy="140140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Group 13">
            <a:extLst>
              <a:ext uri="{FF2B5EF4-FFF2-40B4-BE49-F238E27FC236}">
                <a16:creationId xmlns:a16="http://schemas.microsoft.com/office/drawing/2014/main" id="{E5FE91E5-36AF-4217-A7B2-26480FB6588C}"/>
              </a:ext>
            </a:extLst>
          </p:cNvPr>
          <p:cNvGrpSpPr/>
          <p:nvPr/>
        </p:nvGrpSpPr>
        <p:grpSpPr>
          <a:xfrm>
            <a:off x="9077810" y="2285497"/>
            <a:ext cx="2915814" cy="2502611"/>
            <a:chOff x="6012492" y="2973770"/>
            <a:chExt cx="2915814" cy="2502611"/>
          </a:xfrm>
        </p:grpSpPr>
        <p:sp>
          <p:nvSpPr>
            <p:cNvPr id="79" name="TextBox 78">
              <a:extLst>
                <a:ext uri="{FF2B5EF4-FFF2-40B4-BE49-F238E27FC236}">
                  <a16:creationId xmlns:a16="http://schemas.microsoft.com/office/drawing/2014/main" id="{53EEF372-3FD1-455F-924D-9887CA987591}"/>
                </a:ext>
              </a:extLst>
            </p:cNvPr>
            <p:cNvSpPr txBox="1"/>
            <p:nvPr/>
          </p:nvSpPr>
          <p:spPr>
            <a:xfrm>
              <a:off x="6012492" y="4830050"/>
              <a:ext cx="2915814" cy="646331"/>
            </a:xfrm>
            <a:prstGeom prst="rect">
              <a:avLst/>
            </a:prstGeom>
            <a:noFill/>
          </p:spPr>
          <p:txBody>
            <a:bodyPr wrap="square" rtlCol="0">
              <a:spAutoFit/>
            </a:bodyPr>
            <a:lstStyle/>
            <a:p>
              <a:pPr lvl="0" algn="ctr">
                <a:defRPr/>
              </a:pPr>
              <a:r>
                <a:rPr lang="en-US"/>
                <a:t>Optimized storage and retrieval of video data</a:t>
              </a:r>
              <a:endParaRPr lang="en-US" b="1">
                <a:solidFill>
                  <a:srgbClr val="FFF333"/>
                </a:solidFill>
              </a:endParaRPr>
            </a:p>
          </p:txBody>
        </p:sp>
        <p:grpSp>
          <p:nvGrpSpPr>
            <p:cNvPr id="80" name="Group 79">
              <a:extLst>
                <a:ext uri="{FF2B5EF4-FFF2-40B4-BE49-F238E27FC236}">
                  <a16:creationId xmlns:a16="http://schemas.microsoft.com/office/drawing/2014/main" id="{B90A8D24-4119-4CFD-BCC3-C5E1E733F3DA}"/>
                </a:ext>
              </a:extLst>
            </p:cNvPr>
            <p:cNvGrpSpPr/>
            <p:nvPr/>
          </p:nvGrpSpPr>
          <p:grpSpPr>
            <a:xfrm>
              <a:off x="6408281" y="2973770"/>
              <a:ext cx="2124236" cy="1774310"/>
              <a:chOff x="6227581" y="3388555"/>
              <a:chExt cx="2124236" cy="1774310"/>
            </a:xfrm>
          </p:grpSpPr>
          <p:pic>
            <p:nvPicPr>
              <p:cNvPr id="81" name="Picture 6" descr="Image result for gem">
                <a:extLst>
                  <a:ext uri="{FF2B5EF4-FFF2-40B4-BE49-F238E27FC236}">
                    <a16:creationId xmlns:a16="http://schemas.microsoft.com/office/drawing/2014/main" id="{0086A1BD-4B5D-40A3-A8A1-72BC5C86C29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6559365" y="3388555"/>
                <a:ext cx="1336018" cy="12690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4776D5AD-D6D0-41F4-8D4D-29E25601DE62}"/>
                  </a:ext>
                </a:extLst>
              </p:cNvPr>
              <p:cNvSpPr txBox="1"/>
              <p:nvPr/>
            </p:nvSpPr>
            <p:spPr>
              <a:xfrm>
                <a:off x="6227581" y="4085647"/>
                <a:ext cx="2124236" cy="1077218"/>
              </a:xfrm>
              <a:prstGeom prst="rect">
                <a:avLst/>
              </a:prstGeom>
              <a:noFill/>
            </p:spPr>
            <p:txBody>
              <a:bodyPr wrap="none" rtlCol="0">
                <a:spAutoFit/>
              </a:bodyPr>
              <a:lstStyle/>
              <a:p>
                <a:pPr algn="ctr"/>
                <a:r>
                  <a:rPr lang="en-US" sz="3200" b="1">
                    <a:latin typeface="Arial Nova Cond" panose="020B0604020202020204" pitchFamily="34" charset="0"/>
                  </a:rPr>
                  <a:t>Video </a:t>
                </a:r>
              </a:p>
              <a:p>
                <a:pPr algn="ctr"/>
                <a:r>
                  <a:rPr lang="en-US" sz="3200" b="1">
                    <a:latin typeface="Arial Nova Cond" panose="020B0604020202020204" pitchFamily="34" charset="0"/>
                  </a:rPr>
                  <a:t>File System</a:t>
                </a:r>
              </a:p>
            </p:txBody>
          </p:sp>
        </p:grpSp>
      </p:grpSp>
      <p:grpSp>
        <p:nvGrpSpPr>
          <p:cNvPr id="7" name="Group 6">
            <a:extLst>
              <a:ext uri="{FF2B5EF4-FFF2-40B4-BE49-F238E27FC236}">
                <a16:creationId xmlns:a16="http://schemas.microsoft.com/office/drawing/2014/main" id="{F04E693B-1366-4A37-B325-C285BC21E939}"/>
              </a:ext>
            </a:extLst>
          </p:cNvPr>
          <p:cNvGrpSpPr/>
          <p:nvPr/>
        </p:nvGrpSpPr>
        <p:grpSpPr>
          <a:xfrm>
            <a:off x="123479" y="2457770"/>
            <a:ext cx="2915814" cy="2561326"/>
            <a:chOff x="123479" y="3146043"/>
            <a:chExt cx="2915814" cy="2561326"/>
          </a:xfrm>
        </p:grpSpPr>
        <p:sp>
          <p:nvSpPr>
            <p:cNvPr id="19" name="TextBox 18">
              <a:extLst>
                <a:ext uri="{FF2B5EF4-FFF2-40B4-BE49-F238E27FC236}">
                  <a16:creationId xmlns:a16="http://schemas.microsoft.com/office/drawing/2014/main" id="{A4485C58-3361-4153-82D9-25ACA9E5354C}"/>
                </a:ext>
              </a:extLst>
            </p:cNvPr>
            <p:cNvSpPr txBox="1"/>
            <p:nvPr/>
          </p:nvSpPr>
          <p:spPr>
            <a:xfrm>
              <a:off x="123479" y="4784039"/>
              <a:ext cx="2915814" cy="923330"/>
            </a:xfrm>
            <a:prstGeom prst="rect">
              <a:avLst/>
            </a:prstGeom>
            <a:noFill/>
          </p:spPr>
          <p:txBody>
            <a:bodyPr wrap="square" rtlCol="0">
              <a:spAutoFit/>
            </a:bodyPr>
            <a:lstStyle/>
            <a:p>
              <a:pPr lvl="0" algn="ctr">
                <a:defRPr/>
              </a:pPr>
              <a:r>
                <a:rPr lang="en-US" dirty="0"/>
                <a:t>A Database System for </a:t>
              </a:r>
            </a:p>
            <a:p>
              <a:pPr lvl="0" algn="ctr">
                <a:defRPr/>
              </a:pPr>
              <a:r>
                <a:rPr lang="en-US" dirty="0"/>
                <a:t>Virtual &amp; Augmented Reality </a:t>
              </a:r>
            </a:p>
            <a:p>
              <a:pPr lvl="0" algn="ctr">
                <a:defRPr/>
              </a:pPr>
              <a:r>
                <a:rPr lang="en-US" dirty="0"/>
                <a:t>Video Applications</a:t>
              </a:r>
            </a:p>
          </p:txBody>
        </p:sp>
        <p:grpSp>
          <p:nvGrpSpPr>
            <p:cNvPr id="54" name="Group 53">
              <a:extLst>
                <a:ext uri="{FF2B5EF4-FFF2-40B4-BE49-F238E27FC236}">
                  <a16:creationId xmlns:a16="http://schemas.microsoft.com/office/drawing/2014/main" id="{1CCE4B49-4087-496C-ABA2-A041E1F9A763}"/>
                </a:ext>
              </a:extLst>
            </p:cNvPr>
            <p:cNvGrpSpPr/>
            <p:nvPr/>
          </p:nvGrpSpPr>
          <p:grpSpPr>
            <a:xfrm>
              <a:off x="144852" y="3146043"/>
              <a:ext cx="2873068" cy="1637996"/>
              <a:chOff x="555030" y="3524869"/>
              <a:chExt cx="2873068" cy="1637996"/>
            </a:xfrm>
          </p:grpSpPr>
          <p:pic>
            <p:nvPicPr>
              <p:cNvPr id="58" name="Picture 2" descr="Logo">
                <a:extLst>
                  <a:ext uri="{FF2B5EF4-FFF2-40B4-BE49-F238E27FC236}">
                    <a16:creationId xmlns:a16="http://schemas.microsoft.com/office/drawing/2014/main" id="{73057671-F46C-4358-B208-5A314349296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 b="25898"/>
              <a:stretch/>
            </p:blipFill>
            <p:spPr bwMode="auto">
              <a:xfrm>
                <a:off x="908624" y="3524869"/>
                <a:ext cx="2165880" cy="98430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Logo">
                <a:extLst>
                  <a:ext uri="{FF2B5EF4-FFF2-40B4-BE49-F238E27FC236}">
                    <a16:creationId xmlns:a16="http://schemas.microsoft.com/office/drawing/2014/main" id="{56DDEA55-8260-4C32-B03C-E2EF8A3438B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73620"/>
              <a:stretch/>
            </p:blipFill>
            <p:spPr bwMode="auto">
              <a:xfrm>
                <a:off x="555030" y="4698053"/>
                <a:ext cx="2873068" cy="46481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Group 17">
            <a:extLst>
              <a:ext uri="{FF2B5EF4-FFF2-40B4-BE49-F238E27FC236}">
                <a16:creationId xmlns:a16="http://schemas.microsoft.com/office/drawing/2014/main" id="{DD634B2C-B9E9-4C3B-AE78-61385E131D28}"/>
              </a:ext>
            </a:extLst>
          </p:cNvPr>
          <p:cNvGrpSpPr/>
          <p:nvPr/>
        </p:nvGrpSpPr>
        <p:grpSpPr>
          <a:xfrm>
            <a:off x="6014952" y="1838800"/>
            <a:ext cx="2915814" cy="2916484"/>
            <a:chOff x="8993679" y="2527073"/>
            <a:chExt cx="2915814" cy="2916484"/>
          </a:xfrm>
        </p:grpSpPr>
        <p:grpSp>
          <p:nvGrpSpPr>
            <p:cNvPr id="33" name="Group 32">
              <a:extLst>
                <a:ext uri="{FF2B5EF4-FFF2-40B4-BE49-F238E27FC236}">
                  <a16:creationId xmlns:a16="http://schemas.microsoft.com/office/drawing/2014/main" id="{9B2A4D8A-6F58-4819-BDCD-7289FB55451B}"/>
                </a:ext>
              </a:extLst>
            </p:cNvPr>
            <p:cNvGrpSpPr/>
            <p:nvPr/>
          </p:nvGrpSpPr>
          <p:grpSpPr>
            <a:xfrm>
              <a:off x="9361188" y="2527073"/>
              <a:ext cx="2180796" cy="2256966"/>
              <a:chOff x="8679147" y="2905899"/>
              <a:chExt cx="2180796" cy="2256966"/>
            </a:xfrm>
          </p:grpSpPr>
          <p:pic>
            <p:nvPicPr>
              <p:cNvPr id="37" name="Picture 36">
                <a:extLst>
                  <a:ext uri="{FF2B5EF4-FFF2-40B4-BE49-F238E27FC236}">
                    <a16:creationId xmlns:a16="http://schemas.microsoft.com/office/drawing/2014/main" id="{2609DA2D-5FF6-44BF-BB21-5FB19BA52A2D}"/>
                  </a:ext>
                </a:extLst>
              </p:cNvPr>
              <p:cNvPicPr>
                <a:picLocks noChangeAspect="1"/>
              </p:cNvPicPr>
              <p:nvPr/>
            </p:nvPicPr>
            <p:blipFill rotWithShape="1">
              <a:blip r:embed="rId7">
                <a:clrChange>
                  <a:clrFrom>
                    <a:srgbClr val="010302"/>
                  </a:clrFrom>
                  <a:clrTo>
                    <a:srgbClr val="010302">
                      <a:alpha val="0"/>
                    </a:srgbClr>
                  </a:clrTo>
                </a:clrChange>
              </a:blip>
              <a:srcRect r="77346"/>
              <a:stretch/>
            </p:blipFill>
            <p:spPr>
              <a:xfrm>
                <a:off x="8679147" y="2905899"/>
                <a:ext cx="2051615" cy="1892816"/>
              </a:xfrm>
              <a:prstGeom prst="rect">
                <a:avLst/>
              </a:prstGeom>
            </p:spPr>
          </p:pic>
          <p:sp>
            <p:nvSpPr>
              <p:cNvPr id="38" name="TextBox 37">
                <a:extLst>
                  <a:ext uri="{FF2B5EF4-FFF2-40B4-BE49-F238E27FC236}">
                    <a16:creationId xmlns:a16="http://schemas.microsoft.com/office/drawing/2014/main" id="{3899F333-8CB3-4E3B-8F3E-9E3319221432}"/>
                  </a:ext>
                </a:extLst>
              </p:cNvPr>
              <p:cNvSpPr txBox="1"/>
              <p:nvPr/>
            </p:nvSpPr>
            <p:spPr>
              <a:xfrm>
                <a:off x="8855868" y="4578090"/>
                <a:ext cx="2004075" cy="584775"/>
              </a:xfrm>
              <a:prstGeom prst="rect">
                <a:avLst/>
              </a:prstGeom>
              <a:noFill/>
            </p:spPr>
            <p:txBody>
              <a:bodyPr wrap="none" rtlCol="0">
                <a:spAutoFit/>
              </a:bodyPr>
              <a:lstStyle/>
              <a:p>
                <a:pPr algn="ctr"/>
                <a:r>
                  <a:rPr lang="en-US" sz="3200" b="1" err="1">
                    <a:solidFill>
                      <a:srgbClr val="00D700"/>
                    </a:solidFill>
                    <a:latin typeface="Berlin Sans FB Demi" panose="020E0802020502020306" pitchFamily="34" charset="0"/>
                    <a:cs typeface="Vijaya" panose="020B0502040204020203" pitchFamily="18" charset="0"/>
                  </a:rPr>
                  <a:t>Metastore</a:t>
                </a:r>
                <a:endParaRPr lang="en-US" sz="3200" b="1">
                  <a:solidFill>
                    <a:srgbClr val="00D700"/>
                  </a:solidFill>
                  <a:latin typeface="Berlin Sans FB Demi" panose="020E0802020502020306" pitchFamily="34" charset="0"/>
                  <a:cs typeface="Vijaya" panose="020B0502040204020203" pitchFamily="18" charset="0"/>
                </a:endParaRPr>
              </a:p>
            </p:txBody>
          </p:sp>
        </p:grpSp>
        <p:sp>
          <p:nvSpPr>
            <p:cNvPr id="36" name="TextBox 35">
              <a:extLst>
                <a:ext uri="{FF2B5EF4-FFF2-40B4-BE49-F238E27FC236}">
                  <a16:creationId xmlns:a16="http://schemas.microsoft.com/office/drawing/2014/main" id="{04572997-B093-4C26-9829-CDFCD359D909}"/>
                </a:ext>
              </a:extLst>
            </p:cNvPr>
            <p:cNvSpPr txBox="1"/>
            <p:nvPr/>
          </p:nvSpPr>
          <p:spPr>
            <a:xfrm>
              <a:off x="8993679" y="4797226"/>
              <a:ext cx="2915814" cy="646331"/>
            </a:xfrm>
            <a:prstGeom prst="rect">
              <a:avLst/>
            </a:prstGeom>
            <a:noFill/>
          </p:spPr>
          <p:txBody>
            <a:bodyPr wrap="square" rtlCol="0">
              <a:spAutoFit/>
            </a:bodyPr>
            <a:lstStyle/>
            <a:p>
              <a:pPr lvl="0" algn="ctr">
                <a:defRPr/>
              </a:pPr>
              <a:r>
                <a:rPr lang="en-US"/>
                <a:t>Efficient querying of rich video content</a:t>
              </a:r>
              <a:endParaRPr lang="en-US" b="1">
                <a:solidFill>
                  <a:srgbClr val="FFF333"/>
                </a:solidFill>
              </a:endParaRPr>
            </a:p>
          </p:txBody>
        </p:sp>
      </p:grpSp>
      <p:grpSp>
        <p:nvGrpSpPr>
          <p:cNvPr id="51" name="Group 50">
            <a:extLst>
              <a:ext uri="{FF2B5EF4-FFF2-40B4-BE49-F238E27FC236}">
                <a16:creationId xmlns:a16="http://schemas.microsoft.com/office/drawing/2014/main" id="{D3BEB2EA-74C6-4B42-866C-9F66E45ED403}"/>
              </a:ext>
            </a:extLst>
          </p:cNvPr>
          <p:cNvGrpSpPr/>
          <p:nvPr/>
        </p:nvGrpSpPr>
        <p:grpSpPr>
          <a:xfrm>
            <a:off x="215930" y="110791"/>
            <a:ext cx="11976069" cy="1866420"/>
            <a:chOff x="215930" y="110791"/>
            <a:chExt cx="11976069" cy="1866420"/>
          </a:xfrm>
        </p:grpSpPr>
        <p:sp>
          <p:nvSpPr>
            <p:cNvPr id="52" name="TextBox 51">
              <a:extLst>
                <a:ext uri="{FF2B5EF4-FFF2-40B4-BE49-F238E27FC236}">
                  <a16:creationId xmlns:a16="http://schemas.microsoft.com/office/drawing/2014/main" id="{CFBFCA56-A7C1-4235-B016-C3DF6A197027}"/>
                </a:ext>
              </a:extLst>
            </p:cNvPr>
            <p:cNvSpPr txBox="1"/>
            <p:nvPr/>
          </p:nvSpPr>
          <p:spPr>
            <a:xfrm>
              <a:off x="215930" y="110791"/>
              <a:ext cx="11976069" cy="1866420"/>
            </a:xfrm>
            <a:prstGeom prst="rect">
              <a:avLst/>
            </a:prstGeom>
          </p:spPr>
          <p:txBody>
            <a:bodyPr vert="horz" lIns="0" tIns="45720" rIns="0" bIns="45720" rtlCol="0" anchor="ctr">
              <a:normAutofit/>
            </a:bodyPr>
            <a:lstStyle/>
            <a:p>
              <a:pPr lvl="0">
                <a:lnSpc>
                  <a:spcPct val="120000"/>
                </a:lnSpc>
                <a:spcBef>
                  <a:spcPct val="0"/>
                </a:spcBef>
                <a:defRPr/>
              </a:pPr>
              <a:r>
                <a:rPr lang="en-US" sz="6000" b="1" dirty="0">
                  <a:solidFill>
                    <a:prstClr val="white"/>
                  </a:solidFill>
                  <a:latin typeface="Calibri Light" panose="020F0302020204030204"/>
                </a:rPr>
                <a:t>Data Management for Video Analytics </a:t>
              </a:r>
            </a:p>
          </p:txBody>
        </p:sp>
        <p:sp>
          <p:nvSpPr>
            <p:cNvPr id="53" name="TextBox 52">
              <a:extLst>
                <a:ext uri="{FF2B5EF4-FFF2-40B4-BE49-F238E27FC236}">
                  <a16:creationId xmlns:a16="http://schemas.microsoft.com/office/drawing/2014/main" id="{88F46184-FBB4-4A34-BE4D-D4F135D69877}"/>
                </a:ext>
              </a:extLst>
            </p:cNvPr>
            <p:cNvSpPr txBox="1"/>
            <p:nvPr/>
          </p:nvSpPr>
          <p:spPr>
            <a:xfrm>
              <a:off x="4131732" y="330200"/>
              <a:ext cx="2548467" cy="523220"/>
            </a:xfrm>
            <a:prstGeom prst="rect">
              <a:avLst/>
            </a:prstGeom>
            <a:noFill/>
          </p:spPr>
          <p:txBody>
            <a:bodyPr wrap="square" rtlCol="0">
              <a:spAutoFit/>
            </a:bodyPr>
            <a:lstStyle/>
            <a:p>
              <a:r>
                <a:rPr lang="en-US" sz="2800" b="1" dirty="0">
                  <a:latin typeface="Ink Free" panose="03080402000500000000" pitchFamily="66" charset="0"/>
                </a:rPr>
                <a:t>21</a:t>
              </a:r>
              <a:r>
                <a:rPr lang="en-US" sz="2800" b="1" baseline="30000" dirty="0">
                  <a:latin typeface="Ink Free" panose="03080402000500000000" pitchFamily="66" charset="0"/>
                </a:rPr>
                <a:t>st</a:t>
              </a:r>
              <a:r>
                <a:rPr lang="en-US" sz="2800" b="1" dirty="0">
                  <a:latin typeface="Ink Free" panose="03080402000500000000" pitchFamily="66" charset="0"/>
                </a:rPr>
                <a:t> Century </a:t>
              </a:r>
            </a:p>
          </p:txBody>
        </p:sp>
        <p:sp>
          <p:nvSpPr>
            <p:cNvPr id="55" name="Freeform: Shape 54">
              <a:extLst>
                <a:ext uri="{FF2B5EF4-FFF2-40B4-BE49-F238E27FC236}">
                  <a16:creationId xmlns:a16="http://schemas.microsoft.com/office/drawing/2014/main" id="{47A01451-9D77-486E-8080-EC66B0F9B75D}"/>
                </a:ext>
              </a:extLst>
            </p:cNvPr>
            <p:cNvSpPr/>
            <p:nvPr/>
          </p:nvSpPr>
          <p:spPr>
            <a:xfrm>
              <a:off x="6223000" y="232230"/>
              <a:ext cx="685800" cy="635604"/>
            </a:xfrm>
            <a:custGeom>
              <a:avLst/>
              <a:gdLst>
                <a:gd name="connsiteX0" fmla="*/ 0 w 685800"/>
                <a:gd name="connsiteY0" fmla="*/ 330416 h 639449"/>
                <a:gd name="connsiteX1" fmla="*/ 300567 w 685800"/>
                <a:gd name="connsiteY1" fmla="*/ 8683 h 639449"/>
                <a:gd name="connsiteX2" fmla="*/ 685800 w 685800"/>
                <a:gd name="connsiteY2" fmla="*/ 639449 h 639449"/>
                <a:gd name="connsiteX3" fmla="*/ 685800 w 685800"/>
                <a:gd name="connsiteY3" fmla="*/ 639449 h 639449"/>
                <a:gd name="connsiteX0" fmla="*/ 0 w 685800"/>
                <a:gd name="connsiteY0" fmla="*/ 330416 h 639449"/>
                <a:gd name="connsiteX1" fmla="*/ 300567 w 685800"/>
                <a:gd name="connsiteY1" fmla="*/ 8683 h 639449"/>
                <a:gd name="connsiteX2" fmla="*/ 685800 w 685800"/>
                <a:gd name="connsiteY2" fmla="*/ 639449 h 639449"/>
                <a:gd name="connsiteX3" fmla="*/ 685800 w 685800"/>
                <a:gd name="connsiteY3" fmla="*/ 639449 h 639449"/>
                <a:gd name="connsiteX0" fmla="*/ 0 w 685800"/>
                <a:gd name="connsiteY0" fmla="*/ 326571 h 635604"/>
                <a:gd name="connsiteX1" fmla="*/ 300567 w 685800"/>
                <a:gd name="connsiteY1" fmla="*/ 4838 h 635604"/>
                <a:gd name="connsiteX2" fmla="*/ 685800 w 685800"/>
                <a:gd name="connsiteY2" fmla="*/ 635604 h 635604"/>
                <a:gd name="connsiteX3" fmla="*/ 685800 w 685800"/>
                <a:gd name="connsiteY3" fmla="*/ 635604 h 635604"/>
                <a:gd name="connsiteX0" fmla="*/ 0 w 685800"/>
                <a:gd name="connsiteY0" fmla="*/ 326571 h 635604"/>
                <a:gd name="connsiteX1" fmla="*/ 300567 w 685800"/>
                <a:gd name="connsiteY1" fmla="*/ 4838 h 635604"/>
                <a:gd name="connsiteX2" fmla="*/ 685800 w 685800"/>
                <a:gd name="connsiteY2" fmla="*/ 635604 h 635604"/>
                <a:gd name="connsiteX3" fmla="*/ 685800 w 685800"/>
                <a:gd name="connsiteY3" fmla="*/ 635604 h 635604"/>
                <a:gd name="connsiteX0" fmla="*/ 0 w 685800"/>
                <a:gd name="connsiteY0" fmla="*/ 326571 h 635604"/>
                <a:gd name="connsiteX1" fmla="*/ 300567 w 685800"/>
                <a:gd name="connsiteY1" fmla="*/ 4838 h 635604"/>
                <a:gd name="connsiteX2" fmla="*/ 685800 w 685800"/>
                <a:gd name="connsiteY2" fmla="*/ 635604 h 635604"/>
                <a:gd name="connsiteX3" fmla="*/ 685800 w 685800"/>
                <a:gd name="connsiteY3" fmla="*/ 635604 h 635604"/>
              </a:gdLst>
              <a:ahLst/>
              <a:cxnLst>
                <a:cxn ang="0">
                  <a:pos x="connsiteX0" y="connsiteY0"/>
                </a:cxn>
                <a:cxn ang="0">
                  <a:pos x="connsiteX1" y="connsiteY1"/>
                </a:cxn>
                <a:cxn ang="0">
                  <a:pos x="connsiteX2" y="connsiteY2"/>
                </a:cxn>
                <a:cxn ang="0">
                  <a:pos x="connsiteX3" y="connsiteY3"/>
                </a:cxn>
              </a:cxnLst>
              <a:rect l="l" t="t" r="r" b="b"/>
              <a:pathLst>
                <a:path w="685800" h="635604">
                  <a:moveTo>
                    <a:pt x="0" y="326571"/>
                  </a:moveTo>
                  <a:cubicBezTo>
                    <a:pt x="143405" y="330169"/>
                    <a:pt x="186267" y="-46667"/>
                    <a:pt x="300567" y="4838"/>
                  </a:cubicBezTo>
                  <a:cubicBezTo>
                    <a:pt x="414867" y="56343"/>
                    <a:pt x="670508" y="496509"/>
                    <a:pt x="685800" y="635604"/>
                  </a:cubicBezTo>
                  <a:lnTo>
                    <a:pt x="685800" y="635604"/>
                  </a:lnTo>
                </a:path>
              </a:pathLst>
            </a:custGeom>
            <a:noFill/>
            <a:ln w="38100">
              <a:solidFill>
                <a:schemeClr val="tx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5AB45E34-11BB-4C30-8751-3CBE1E677C62}"/>
              </a:ext>
            </a:extLst>
          </p:cNvPr>
          <p:cNvSpPr txBox="1"/>
          <p:nvPr/>
        </p:nvSpPr>
        <p:spPr>
          <a:xfrm>
            <a:off x="5506191" y="5771590"/>
            <a:ext cx="6685808" cy="1066420"/>
          </a:xfrm>
          <a:prstGeom prst="rect">
            <a:avLst/>
          </a:prstGeom>
        </p:spPr>
        <p:txBody>
          <a:bodyPr vert="horz" lIns="91440" tIns="45720" rIns="91440" bIns="45720" rtlCol="0" anchor="ctr">
            <a:noAutofit/>
          </a:bodyPr>
          <a:lstStyle/>
          <a:p>
            <a:pPr algn="r">
              <a:lnSpc>
                <a:spcPct val="120000"/>
              </a:lnSpc>
              <a:spcBef>
                <a:spcPct val="0"/>
              </a:spcBef>
              <a:defRPr/>
            </a:pPr>
            <a:r>
              <a:rPr lang="en-US" sz="2400" b="1" dirty="0">
                <a:solidFill>
                  <a:prstClr val="white"/>
                </a:solidFill>
                <a:latin typeface="Calibri Light" panose="020F0302020204030204"/>
              </a:rPr>
              <a:t>Maureen </a:t>
            </a:r>
            <a:r>
              <a:rPr lang="en-US" sz="2400" b="1" dirty="0" err="1">
                <a:solidFill>
                  <a:prstClr val="white"/>
                </a:solidFill>
                <a:latin typeface="Calibri Light" panose="020F0302020204030204"/>
              </a:rPr>
              <a:t>Daum</a:t>
            </a:r>
            <a:r>
              <a:rPr lang="en-US" sz="2400" b="1" dirty="0">
                <a:solidFill>
                  <a:prstClr val="white"/>
                </a:solidFill>
                <a:latin typeface="Calibri Light" panose="020F0302020204030204"/>
              </a:rPr>
              <a:t> (mdaum@cs.washington.edu)</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rPr>
              <a:t>Brandon Haynes (bhaynes@cs.washington.edu)</a:t>
            </a:r>
          </a:p>
        </p:txBody>
      </p:sp>
      <p:sp>
        <p:nvSpPr>
          <p:cNvPr id="6" name="TextBox 5">
            <a:extLst>
              <a:ext uri="{FF2B5EF4-FFF2-40B4-BE49-F238E27FC236}">
                <a16:creationId xmlns:a16="http://schemas.microsoft.com/office/drawing/2014/main" id="{918CC0CA-80A9-4F21-82F6-CA7C474D7C03}"/>
              </a:ext>
            </a:extLst>
          </p:cNvPr>
          <p:cNvSpPr txBox="1"/>
          <p:nvPr/>
        </p:nvSpPr>
        <p:spPr>
          <a:xfrm>
            <a:off x="510933" y="5015461"/>
            <a:ext cx="2140907" cy="461665"/>
          </a:xfrm>
          <a:prstGeom prst="rect">
            <a:avLst/>
          </a:prstGeom>
          <a:noFill/>
        </p:spPr>
        <p:txBody>
          <a:bodyPr wrap="none" rtlCol="0">
            <a:spAutoFit/>
          </a:bodyPr>
          <a:lstStyle/>
          <a:p>
            <a:r>
              <a:rPr lang="en-US" sz="2400" dirty="0"/>
              <a:t>lightdb.uwdb.io</a:t>
            </a:r>
          </a:p>
        </p:txBody>
      </p:sp>
      <p:sp>
        <p:nvSpPr>
          <p:cNvPr id="56" name="TextBox 55">
            <a:extLst>
              <a:ext uri="{FF2B5EF4-FFF2-40B4-BE49-F238E27FC236}">
                <a16:creationId xmlns:a16="http://schemas.microsoft.com/office/drawing/2014/main" id="{C2456CB5-2A63-42F6-A669-5A2AE151FF4B}"/>
              </a:ext>
            </a:extLst>
          </p:cNvPr>
          <p:cNvSpPr txBox="1"/>
          <p:nvPr/>
        </p:nvSpPr>
        <p:spPr>
          <a:xfrm>
            <a:off x="3259372" y="5015461"/>
            <a:ext cx="2557495" cy="461665"/>
          </a:xfrm>
          <a:prstGeom prst="rect">
            <a:avLst/>
          </a:prstGeom>
          <a:noFill/>
        </p:spPr>
        <p:txBody>
          <a:bodyPr wrap="none" rtlCol="0">
            <a:spAutoFit/>
          </a:bodyPr>
          <a:lstStyle/>
          <a:p>
            <a:r>
              <a:rPr lang="en-US" sz="2400" dirty="0"/>
              <a:t>visualroad.uwdb.io</a:t>
            </a:r>
          </a:p>
        </p:txBody>
      </p:sp>
      <p:cxnSp>
        <p:nvCxnSpPr>
          <p:cNvPr id="3" name="Straight Connector 2">
            <a:extLst>
              <a:ext uri="{FF2B5EF4-FFF2-40B4-BE49-F238E27FC236}">
                <a16:creationId xmlns:a16="http://schemas.microsoft.com/office/drawing/2014/main" id="{60020E38-1C58-437B-B8B8-FB9B5DDA43C5}"/>
              </a:ext>
            </a:extLst>
          </p:cNvPr>
          <p:cNvCxnSpPr/>
          <p:nvPr/>
        </p:nvCxnSpPr>
        <p:spPr>
          <a:xfrm flipV="1">
            <a:off x="305189" y="1824324"/>
            <a:ext cx="11581623" cy="144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EDCA93-F33E-424D-B831-821E66C67141}"/>
              </a:ext>
            </a:extLst>
          </p:cNvPr>
          <p:cNvCxnSpPr/>
          <p:nvPr/>
        </p:nvCxnSpPr>
        <p:spPr>
          <a:xfrm flipV="1">
            <a:off x="305189" y="5651967"/>
            <a:ext cx="11581623" cy="144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17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3000"/>
                                  </p:stCondLst>
                                  <p:childTnLst>
                                    <p:animEffect transition="out" filter="fade">
                                      <p:cBhvr>
                                        <p:cTn id="6" dur="1000"/>
                                        <p:tgtEl>
                                          <p:spTgt spid="51"/>
                                        </p:tgtEl>
                                      </p:cBhvr>
                                    </p:animEffect>
                                    <p:set>
                                      <p:cBhvr>
                                        <p:cTn id="7" dur="1" fill="hold">
                                          <p:stCondLst>
                                            <p:cond delay="9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F8DEB5-31D8-4747-A828-7F8DD0B73588}"/>
              </a:ext>
            </a:extLst>
          </p:cNvPr>
          <p:cNvSpPr>
            <a:spLocks noGrp="1"/>
          </p:cNvSpPr>
          <p:nvPr>
            <p:ph type="sldNum" sz="quarter" idx="12"/>
          </p:nvPr>
        </p:nvSpPr>
        <p:spPr/>
        <p:txBody>
          <a:bodyPr/>
          <a:lstStyle/>
          <a:p>
            <a:fld id="{66EC5F49-9086-594F-AEFB-984AF1F4AAAB}" type="slidenum">
              <a:rPr lang="en-US" smtClean="0"/>
              <a:t>35</a:t>
            </a:fld>
            <a:endParaRPr lang="en-US"/>
          </a:p>
        </p:txBody>
      </p:sp>
    </p:spTree>
    <p:extLst>
      <p:ext uri="{BB962C8B-B14F-4D97-AF65-F5344CB8AC3E}">
        <p14:creationId xmlns:p14="http://schemas.microsoft.com/office/powerpoint/2010/main" val="3163423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67F8-17AC-B340-B5E3-EEAD27F597EA}"/>
              </a:ext>
            </a:extLst>
          </p:cNvPr>
          <p:cNvSpPr>
            <a:spLocks noGrp="1"/>
          </p:cNvSpPr>
          <p:nvPr>
            <p:ph type="title"/>
          </p:nvPr>
        </p:nvSpPr>
        <p:spPr/>
        <p:txBody>
          <a:bodyPr>
            <a:normAutofit/>
          </a:bodyPr>
          <a:lstStyle/>
          <a:p>
            <a:r>
              <a:rPr lang="en-US" sz="3800" dirty="0">
                <a:latin typeface="Courier" pitchFamily="2" charset="0"/>
              </a:rPr>
              <a:t>SELECT pixels FROM video WHERE dog</a:t>
            </a:r>
            <a:endParaRPr lang="en-US" sz="3800" dirty="0"/>
          </a:p>
        </p:txBody>
      </p:sp>
      <p:pic>
        <p:nvPicPr>
          <p:cNvPr id="3" name="Online Media 2" descr="maskedDogJustDog">
            <a:hlinkClick r:id="" action="ppaction://media"/>
            <a:extLst>
              <a:ext uri="{FF2B5EF4-FFF2-40B4-BE49-F238E27FC236}">
                <a16:creationId xmlns:a16="http://schemas.microsoft.com/office/drawing/2014/main" id="{E754B50F-D720-024A-AA54-F86FE8CBA6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52463" y="1861067"/>
            <a:ext cx="7687073" cy="4323979"/>
          </a:xfrm>
          <a:prstGeom prst="rect">
            <a:avLst/>
          </a:prstGeom>
        </p:spPr>
      </p:pic>
      <p:sp>
        <p:nvSpPr>
          <p:cNvPr id="4" name="Slide Number Placeholder 3">
            <a:extLst>
              <a:ext uri="{FF2B5EF4-FFF2-40B4-BE49-F238E27FC236}">
                <a16:creationId xmlns:a16="http://schemas.microsoft.com/office/drawing/2014/main" id="{33D6C4B2-804E-D449-A784-0D77449C74BD}"/>
              </a:ext>
            </a:extLst>
          </p:cNvPr>
          <p:cNvSpPr>
            <a:spLocks noGrp="1"/>
          </p:cNvSpPr>
          <p:nvPr>
            <p:ph type="sldNum" sz="quarter" idx="12"/>
          </p:nvPr>
        </p:nvSpPr>
        <p:spPr/>
        <p:txBody>
          <a:bodyPr/>
          <a:lstStyle/>
          <a:p>
            <a:fld id="{66EC5F49-9086-594F-AEFB-984AF1F4AAAB}" type="slidenum">
              <a:rPr lang="en-US" smtClean="0"/>
              <a:t>4</a:t>
            </a:fld>
            <a:endParaRPr lang="en-US"/>
          </a:p>
        </p:txBody>
      </p:sp>
    </p:spTree>
    <p:extLst>
      <p:ext uri="{BB962C8B-B14F-4D97-AF65-F5344CB8AC3E}">
        <p14:creationId xmlns:p14="http://schemas.microsoft.com/office/powerpoint/2010/main" val="270280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67F8-17AC-B340-B5E3-EEAD27F597EA}"/>
              </a:ext>
            </a:extLst>
          </p:cNvPr>
          <p:cNvSpPr>
            <a:spLocks noGrp="1"/>
          </p:cNvSpPr>
          <p:nvPr>
            <p:ph type="title"/>
          </p:nvPr>
        </p:nvSpPr>
        <p:spPr>
          <a:xfrm>
            <a:off x="509715" y="365125"/>
            <a:ext cx="11172568" cy="1325563"/>
          </a:xfrm>
        </p:spPr>
        <p:txBody>
          <a:bodyPr>
            <a:normAutofit/>
          </a:bodyPr>
          <a:lstStyle/>
          <a:p>
            <a:r>
              <a:rPr lang="en-US" sz="3200" dirty="0"/>
              <a:t>Overlay the dog pixels from video 1 onto the background in video 2</a:t>
            </a:r>
          </a:p>
        </p:txBody>
      </p:sp>
      <p:pic>
        <p:nvPicPr>
          <p:cNvPr id="3" name="Online Media 2" descr="maskedDogVideo">
            <a:hlinkClick r:id="" action="ppaction://media"/>
            <a:extLst>
              <a:ext uri="{FF2B5EF4-FFF2-40B4-BE49-F238E27FC236}">
                <a16:creationId xmlns:a16="http://schemas.microsoft.com/office/drawing/2014/main" id="{277836ED-958F-7E4B-A4D2-4F502EC906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51456" y="1860963"/>
            <a:ext cx="7689087" cy="4325112"/>
          </a:xfrm>
          <a:prstGeom prst="rect">
            <a:avLst/>
          </a:prstGeom>
        </p:spPr>
      </p:pic>
      <p:sp>
        <p:nvSpPr>
          <p:cNvPr id="4" name="Slide Number Placeholder 3">
            <a:extLst>
              <a:ext uri="{FF2B5EF4-FFF2-40B4-BE49-F238E27FC236}">
                <a16:creationId xmlns:a16="http://schemas.microsoft.com/office/drawing/2014/main" id="{724C04A5-BD89-1C4A-9F25-B5003C835CA9}"/>
              </a:ext>
            </a:extLst>
          </p:cNvPr>
          <p:cNvSpPr>
            <a:spLocks noGrp="1"/>
          </p:cNvSpPr>
          <p:nvPr>
            <p:ph type="sldNum" sz="quarter" idx="12"/>
          </p:nvPr>
        </p:nvSpPr>
        <p:spPr/>
        <p:txBody>
          <a:bodyPr/>
          <a:lstStyle/>
          <a:p>
            <a:fld id="{66EC5F49-9086-594F-AEFB-984AF1F4AAAB}" type="slidenum">
              <a:rPr lang="en-US" smtClean="0"/>
              <a:t>5</a:t>
            </a:fld>
            <a:endParaRPr lang="en-US"/>
          </a:p>
        </p:txBody>
      </p:sp>
    </p:spTree>
    <p:extLst>
      <p:ext uri="{BB962C8B-B14F-4D97-AF65-F5344CB8AC3E}">
        <p14:creationId xmlns:p14="http://schemas.microsoft.com/office/powerpoint/2010/main" val="321293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67F8-17AC-B340-B5E3-EEAD27F597EA}"/>
              </a:ext>
            </a:extLst>
          </p:cNvPr>
          <p:cNvSpPr>
            <a:spLocks noGrp="1"/>
          </p:cNvSpPr>
          <p:nvPr>
            <p:ph type="title"/>
          </p:nvPr>
        </p:nvSpPr>
        <p:spPr>
          <a:xfrm>
            <a:off x="494162" y="365125"/>
            <a:ext cx="11203675" cy="1325563"/>
          </a:xfrm>
        </p:spPr>
        <p:txBody>
          <a:bodyPr>
            <a:normAutofit/>
          </a:bodyPr>
          <a:lstStyle/>
          <a:p>
            <a:r>
              <a:rPr lang="en-US" sz="3200" dirty="0"/>
              <a:t>Select sequences of frames that contain increasing numbers of cats</a:t>
            </a:r>
          </a:p>
        </p:txBody>
      </p:sp>
      <p:pic>
        <p:nvPicPr>
          <p:cNvPr id="4" name="Online Media 3" descr="increasingCats-slow">
            <a:hlinkClick r:id="" action="ppaction://media"/>
            <a:extLst>
              <a:ext uri="{FF2B5EF4-FFF2-40B4-BE49-F238E27FC236}">
                <a16:creationId xmlns:a16="http://schemas.microsoft.com/office/drawing/2014/main" id="{ED2D8FED-2B2E-EB4F-9C14-E5861C75A68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 t="5357" r="16532" b="34772"/>
          <a:stretch/>
        </p:blipFill>
        <p:spPr>
          <a:xfrm>
            <a:off x="736292" y="1690688"/>
            <a:ext cx="10719416" cy="4325112"/>
          </a:xfrm>
          <a:prstGeom prst="rect">
            <a:avLst/>
          </a:prstGeom>
        </p:spPr>
      </p:pic>
      <p:sp>
        <p:nvSpPr>
          <p:cNvPr id="3" name="Slide Number Placeholder 2">
            <a:extLst>
              <a:ext uri="{FF2B5EF4-FFF2-40B4-BE49-F238E27FC236}">
                <a16:creationId xmlns:a16="http://schemas.microsoft.com/office/drawing/2014/main" id="{0D1BD5D1-12FD-4340-9922-BFC977737EF2}"/>
              </a:ext>
            </a:extLst>
          </p:cNvPr>
          <p:cNvSpPr>
            <a:spLocks noGrp="1"/>
          </p:cNvSpPr>
          <p:nvPr>
            <p:ph type="sldNum" sz="quarter" idx="12"/>
          </p:nvPr>
        </p:nvSpPr>
        <p:spPr/>
        <p:txBody>
          <a:bodyPr/>
          <a:lstStyle/>
          <a:p>
            <a:fld id="{66EC5F49-9086-594F-AEFB-984AF1F4AAAB}" type="slidenum">
              <a:rPr lang="en-US" smtClean="0"/>
              <a:t>6</a:t>
            </a:fld>
            <a:endParaRPr lang="en-US"/>
          </a:p>
        </p:txBody>
      </p:sp>
    </p:spTree>
    <p:extLst>
      <p:ext uri="{BB962C8B-B14F-4D97-AF65-F5344CB8AC3E}">
        <p14:creationId xmlns:p14="http://schemas.microsoft.com/office/powerpoint/2010/main" val="333194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2387-A41C-B74B-AFAA-F2081FCD0A12}"/>
              </a:ext>
            </a:extLst>
          </p:cNvPr>
          <p:cNvSpPr>
            <a:spLocks noGrp="1"/>
          </p:cNvSpPr>
          <p:nvPr>
            <p:ph type="title"/>
          </p:nvPr>
        </p:nvSpPr>
        <p:spPr/>
        <p:txBody>
          <a:bodyPr/>
          <a:lstStyle/>
          <a:p>
            <a:r>
              <a:rPr lang="en-US" dirty="0"/>
              <a:t>Metadata Model</a:t>
            </a:r>
          </a:p>
        </p:txBody>
      </p:sp>
      <p:sp>
        <p:nvSpPr>
          <p:cNvPr id="5" name="Cube 4">
            <a:extLst>
              <a:ext uri="{FF2B5EF4-FFF2-40B4-BE49-F238E27FC236}">
                <a16:creationId xmlns:a16="http://schemas.microsoft.com/office/drawing/2014/main" id="{CF72C5F7-2BED-CB4F-AA5D-E87AE0DFA1C8}"/>
              </a:ext>
            </a:extLst>
          </p:cNvPr>
          <p:cNvSpPr/>
          <p:nvPr/>
        </p:nvSpPr>
        <p:spPr>
          <a:xfrm>
            <a:off x="1751001" y="2606761"/>
            <a:ext cx="2606040" cy="2686226"/>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2C0994C6-A362-E64A-A654-1AACEAB98FD2}"/>
              </a:ext>
            </a:extLst>
          </p:cNvPr>
          <p:cNvSpPr/>
          <p:nvPr/>
        </p:nvSpPr>
        <p:spPr>
          <a:xfrm>
            <a:off x="2581581" y="3437341"/>
            <a:ext cx="975360" cy="980440"/>
          </a:xfrm>
          <a:prstGeom prst="cube">
            <a:avLst/>
          </a:prstGeom>
          <a:solidFill>
            <a:srgbClr val="FF0000"/>
          </a:solidFill>
          <a:ln>
            <a:solidFill>
              <a:schemeClr val="accent1">
                <a:shade val="50000"/>
                <a:alpha val="1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Golden Retriever Hund Dog.JPG">
            <a:extLst>
              <a:ext uri="{FF2B5EF4-FFF2-40B4-BE49-F238E27FC236}">
                <a16:creationId xmlns:a16="http://schemas.microsoft.com/office/drawing/2014/main" id="{257EEC3C-E6ED-764A-BE47-C5C49F7FCB5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197" r="5879"/>
          <a:stretch/>
        </p:blipFill>
        <p:spPr>
          <a:xfrm>
            <a:off x="2623697" y="3768699"/>
            <a:ext cx="663595" cy="557642"/>
          </a:xfrm>
          <a:prstGeom prst="rect">
            <a:avLst/>
          </a:prstGeom>
        </p:spPr>
      </p:pic>
      <p:sp>
        <p:nvSpPr>
          <p:cNvPr id="9" name="TextBox 8">
            <a:extLst>
              <a:ext uri="{FF2B5EF4-FFF2-40B4-BE49-F238E27FC236}">
                <a16:creationId xmlns:a16="http://schemas.microsoft.com/office/drawing/2014/main" id="{A026419D-5568-6449-A378-CB7ED0646E8E}"/>
              </a:ext>
            </a:extLst>
          </p:cNvPr>
          <p:cNvSpPr txBox="1"/>
          <p:nvPr/>
        </p:nvSpPr>
        <p:spPr>
          <a:xfrm>
            <a:off x="1712901" y="2573776"/>
            <a:ext cx="571500" cy="523220"/>
          </a:xfrm>
          <a:prstGeom prst="rect">
            <a:avLst/>
          </a:prstGeom>
          <a:noFill/>
        </p:spPr>
        <p:txBody>
          <a:bodyPr wrap="square" rtlCol="0">
            <a:spAutoFit/>
          </a:bodyPr>
          <a:lstStyle/>
          <a:p>
            <a:pPr algn="ctr"/>
            <a:r>
              <a:rPr lang="en-US" sz="2800" dirty="0"/>
              <a:t>t</a:t>
            </a:r>
          </a:p>
        </p:txBody>
      </p:sp>
      <p:sp>
        <p:nvSpPr>
          <p:cNvPr id="13" name="TextBox 12">
            <a:extLst>
              <a:ext uri="{FF2B5EF4-FFF2-40B4-BE49-F238E27FC236}">
                <a16:creationId xmlns:a16="http://schemas.microsoft.com/office/drawing/2014/main" id="{775F22FC-9344-8B47-9EC2-523043B715ED}"/>
              </a:ext>
            </a:extLst>
          </p:cNvPr>
          <p:cNvSpPr txBox="1"/>
          <p:nvPr/>
        </p:nvSpPr>
        <p:spPr>
          <a:xfrm>
            <a:off x="1347347" y="4156171"/>
            <a:ext cx="571500" cy="523220"/>
          </a:xfrm>
          <a:prstGeom prst="rect">
            <a:avLst/>
          </a:prstGeom>
          <a:noFill/>
        </p:spPr>
        <p:txBody>
          <a:bodyPr wrap="square" rtlCol="0">
            <a:spAutoFit/>
          </a:bodyPr>
          <a:lstStyle/>
          <a:p>
            <a:pPr algn="ctr"/>
            <a:r>
              <a:rPr lang="en-US" sz="2800" dirty="0"/>
              <a:t>y</a:t>
            </a:r>
          </a:p>
        </p:txBody>
      </p:sp>
      <p:sp>
        <p:nvSpPr>
          <p:cNvPr id="14" name="TextBox 13">
            <a:extLst>
              <a:ext uri="{FF2B5EF4-FFF2-40B4-BE49-F238E27FC236}">
                <a16:creationId xmlns:a16="http://schemas.microsoft.com/office/drawing/2014/main" id="{25D7C91C-EB25-6043-9552-52A03B2A6327}"/>
              </a:ext>
            </a:extLst>
          </p:cNvPr>
          <p:cNvSpPr txBox="1"/>
          <p:nvPr/>
        </p:nvSpPr>
        <p:spPr>
          <a:xfrm>
            <a:off x="2505914" y="5132997"/>
            <a:ext cx="571500" cy="523220"/>
          </a:xfrm>
          <a:prstGeom prst="rect">
            <a:avLst/>
          </a:prstGeom>
          <a:noFill/>
        </p:spPr>
        <p:txBody>
          <a:bodyPr wrap="square" rtlCol="0">
            <a:spAutoFit/>
          </a:bodyPr>
          <a:lstStyle/>
          <a:p>
            <a:pPr algn="ctr"/>
            <a:r>
              <a:rPr lang="en-US" sz="2800" dirty="0"/>
              <a:t>x</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873E8DB0-1470-3241-8F99-50D6A26724EA}"/>
                  </a:ext>
                </a:extLst>
              </p:cNvPr>
              <p:cNvGraphicFramePr>
                <a:graphicFrameLocks noGrp="1"/>
              </p:cNvGraphicFramePr>
              <p:nvPr>
                <p:extLst>
                  <p:ext uri="{D42A27DB-BD31-4B8C-83A1-F6EECF244321}">
                    <p14:modId xmlns:p14="http://schemas.microsoft.com/office/powerpoint/2010/main" val="3345413581"/>
                  </p:ext>
                </p:extLst>
              </p:nvPr>
            </p:nvGraphicFramePr>
            <p:xfrm>
              <a:off x="5187621" y="3120998"/>
              <a:ext cx="5532120" cy="1512309"/>
            </p:xfrm>
            <a:graphic>
              <a:graphicData uri="http://schemas.openxmlformats.org/drawingml/2006/table">
                <a:tbl>
                  <a:tblPr firstRow="1" bandRow="1">
                    <a:tableStyleId>{5C22544A-7EE6-4342-B048-85BDC9FD1C3A}</a:tableStyleId>
                  </a:tblPr>
                  <a:tblGrid>
                    <a:gridCol w="2766060">
                      <a:extLst>
                        <a:ext uri="{9D8B030D-6E8A-4147-A177-3AD203B41FA5}">
                          <a16:colId xmlns:a16="http://schemas.microsoft.com/office/drawing/2014/main" val="3754042038"/>
                        </a:ext>
                      </a:extLst>
                    </a:gridCol>
                    <a:gridCol w="2766060">
                      <a:extLst>
                        <a:ext uri="{9D8B030D-6E8A-4147-A177-3AD203B41FA5}">
                          <a16:colId xmlns:a16="http://schemas.microsoft.com/office/drawing/2014/main" val="4195167997"/>
                        </a:ext>
                      </a:extLst>
                    </a:gridCol>
                  </a:tblGrid>
                  <a:tr h="550023">
                    <a:tc>
                      <a:txBody>
                        <a:bodyPr/>
                        <a:lstStyle/>
                        <a:p>
                          <a:pPr algn="ctr"/>
                          <a:r>
                            <a:rPr lang="en-US" sz="3600" dirty="0"/>
                            <a:t>Label</a:t>
                          </a:r>
                        </a:p>
                      </a:txBody>
                      <a:tcPr/>
                    </a:tc>
                    <a:tc>
                      <a:txBody>
                        <a:bodyPr/>
                        <a:lstStyle/>
                        <a:p>
                          <a:pPr algn="ctr"/>
                          <a:r>
                            <a:rPr lang="en-US" sz="3600" dirty="0"/>
                            <a:t>Volume</a:t>
                          </a:r>
                        </a:p>
                      </a:txBody>
                      <a:tcPr/>
                    </a:tc>
                    <a:extLst>
                      <a:ext uri="{0D108BD9-81ED-4DB2-BD59-A6C34878D82A}">
                        <a16:rowId xmlns:a16="http://schemas.microsoft.com/office/drawing/2014/main" val="3123381538"/>
                      </a:ext>
                    </a:extLst>
                  </a:tr>
                  <a:tr h="872229">
                    <a:tc>
                      <a:txBody>
                        <a:bodyPr/>
                        <a:lstStyle/>
                        <a:p>
                          <a:pPr algn="ctr"/>
                          <a:r>
                            <a:rPr lang="en-US" sz="3600" dirty="0"/>
                            <a:t>Dog</a:t>
                          </a:r>
                        </a:p>
                      </a:txBody>
                      <a:tcPr anchor="ctr"/>
                    </a:tc>
                    <a:tc>
                      <a:txBody>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sub>
                                    </m:sSub>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 </m:t>
                                </m:r>
                              </m:oMath>
                            </m:oMathPara>
                          </a14:m>
                          <a:endParaRPr lang="en-US" dirty="0"/>
                        </a:p>
                      </a:txBody>
                      <a:tcPr anchor="ctr"/>
                    </a:tc>
                    <a:extLst>
                      <a:ext uri="{0D108BD9-81ED-4DB2-BD59-A6C34878D82A}">
                        <a16:rowId xmlns:a16="http://schemas.microsoft.com/office/drawing/2014/main" val="2789515768"/>
                      </a:ext>
                    </a:extLst>
                  </a:tr>
                </a:tbl>
              </a:graphicData>
            </a:graphic>
          </p:graphicFrame>
        </mc:Choice>
        <mc:Fallback xmlns="">
          <p:graphicFrame>
            <p:nvGraphicFramePr>
              <p:cNvPr id="15" name="Table 14">
                <a:extLst>
                  <a:ext uri="{FF2B5EF4-FFF2-40B4-BE49-F238E27FC236}">
                    <a16:creationId xmlns:a16="http://schemas.microsoft.com/office/drawing/2014/main" id="{873E8DB0-1470-3241-8F99-50D6A26724EA}"/>
                  </a:ext>
                </a:extLst>
              </p:cNvPr>
              <p:cNvGraphicFramePr>
                <a:graphicFrameLocks noGrp="1"/>
              </p:cNvGraphicFramePr>
              <p:nvPr>
                <p:extLst>
                  <p:ext uri="{D42A27DB-BD31-4B8C-83A1-F6EECF244321}">
                    <p14:modId xmlns:p14="http://schemas.microsoft.com/office/powerpoint/2010/main" val="3345413581"/>
                  </p:ext>
                </p:extLst>
              </p:nvPr>
            </p:nvGraphicFramePr>
            <p:xfrm>
              <a:off x="5187621" y="3120998"/>
              <a:ext cx="5532120" cy="1512309"/>
            </p:xfrm>
            <a:graphic>
              <a:graphicData uri="http://schemas.openxmlformats.org/drawingml/2006/table">
                <a:tbl>
                  <a:tblPr firstRow="1" bandRow="1">
                    <a:tableStyleId>{5C22544A-7EE6-4342-B048-85BDC9FD1C3A}</a:tableStyleId>
                  </a:tblPr>
                  <a:tblGrid>
                    <a:gridCol w="2766060">
                      <a:extLst>
                        <a:ext uri="{9D8B030D-6E8A-4147-A177-3AD203B41FA5}">
                          <a16:colId xmlns:a16="http://schemas.microsoft.com/office/drawing/2014/main" val="3754042038"/>
                        </a:ext>
                      </a:extLst>
                    </a:gridCol>
                    <a:gridCol w="2766060">
                      <a:extLst>
                        <a:ext uri="{9D8B030D-6E8A-4147-A177-3AD203B41FA5}">
                          <a16:colId xmlns:a16="http://schemas.microsoft.com/office/drawing/2014/main" val="4195167997"/>
                        </a:ext>
                      </a:extLst>
                    </a:gridCol>
                  </a:tblGrid>
                  <a:tr h="640080">
                    <a:tc>
                      <a:txBody>
                        <a:bodyPr/>
                        <a:lstStyle/>
                        <a:p>
                          <a:pPr algn="ctr"/>
                          <a:r>
                            <a:rPr lang="en-US" sz="3600"/>
                            <a:t>Label</a:t>
                          </a:r>
                        </a:p>
                      </a:txBody>
                      <a:tcPr/>
                    </a:tc>
                    <a:tc>
                      <a:txBody>
                        <a:bodyPr/>
                        <a:lstStyle/>
                        <a:p>
                          <a:pPr algn="ctr"/>
                          <a:r>
                            <a:rPr lang="en-US" sz="3600"/>
                            <a:t>Volume</a:t>
                          </a:r>
                        </a:p>
                      </a:txBody>
                      <a:tcPr/>
                    </a:tc>
                    <a:extLst>
                      <a:ext uri="{0D108BD9-81ED-4DB2-BD59-A6C34878D82A}">
                        <a16:rowId xmlns:a16="http://schemas.microsoft.com/office/drawing/2014/main" val="3123381538"/>
                      </a:ext>
                    </a:extLst>
                  </a:tr>
                  <a:tr h="872229">
                    <a:tc>
                      <a:txBody>
                        <a:bodyPr/>
                        <a:lstStyle/>
                        <a:p>
                          <a:pPr algn="ctr"/>
                          <a:r>
                            <a:rPr lang="en-US" sz="3600"/>
                            <a:t>Dog</a:t>
                          </a:r>
                        </a:p>
                      </a:txBody>
                      <a:tcPr anchor="ctr"/>
                    </a:tc>
                    <a:tc>
                      <a:txBody>
                        <a:bodyPr/>
                        <a:lstStyle/>
                        <a:p>
                          <a:endParaRPr lang="en-US"/>
                        </a:p>
                      </a:txBody>
                      <a:tcPr anchor="ctr">
                        <a:blipFill>
                          <a:blip r:embed="rId5"/>
                          <a:stretch>
                            <a:fillRect l="-100441" t="-84028" r="-881" b="-12500"/>
                          </a:stretch>
                        </a:blipFill>
                      </a:tcPr>
                    </a:tc>
                    <a:extLst>
                      <a:ext uri="{0D108BD9-81ED-4DB2-BD59-A6C34878D82A}">
                        <a16:rowId xmlns:a16="http://schemas.microsoft.com/office/drawing/2014/main" val="2789515768"/>
                      </a:ext>
                    </a:extLst>
                  </a:tr>
                </a:tbl>
              </a:graphicData>
            </a:graphic>
          </p:graphicFrame>
        </mc:Fallback>
      </mc:AlternateContent>
      <p:sp>
        <p:nvSpPr>
          <p:cNvPr id="4" name="Slide Number Placeholder 3">
            <a:extLst>
              <a:ext uri="{FF2B5EF4-FFF2-40B4-BE49-F238E27FC236}">
                <a16:creationId xmlns:a16="http://schemas.microsoft.com/office/drawing/2014/main" id="{39D46644-3CC5-424B-9750-22BCF53A25B1}"/>
              </a:ext>
            </a:extLst>
          </p:cNvPr>
          <p:cNvSpPr>
            <a:spLocks noGrp="1"/>
          </p:cNvSpPr>
          <p:nvPr>
            <p:ph type="sldNum" sz="quarter" idx="12"/>
          </p:nvPr>
        </p:nvSpPr>
        <p:spPr/>
        <p:txBody>
          <a:bodyPr/>
          <a:lstStyle/>
          <a:p>
            <a:fld id="{66EC5F49-9086-594F-AEFB-984AF1F4AAAB}" type="slidenum">
              <a:rPr lang="en-US" smtClean="0"/>
              <a:t>7</a:t>
            </a:fld>
            <a:endParaRPr lang="en-US"/>
          </a:p>
        </p:txBody>
      </p:sp>
    </p:spTree>
    <p:extLst>
      <p:ext uri="{BB962C8B-B14F-4D97-AF65-F5344CB8AC3E}">
        <p14:creationId xmlns:p14="http://schemas.microsoft.com/office/powerpoint/2010/main" val="2489838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D4B7-7B9F-FF47-A885-13A67A13132B}"/>
              </a:ext>
            </a:extLst>
          </p:cNvPr>
          <p:cNvSpPr>
            <a:spLocks noGrp="1"/>
          </p:cNvSpPr>
          <p:nvPr>
            <p:ph type="title"/>
          </p:nvPr>
        </p:nvSpPr>
        <p:spPr/>
        <p:txBody>
          <a:bodyPr/>
          <a:lstStyle/>
          <a:p>
            <a:r>
              <a:rPr lang="en-US" dirty="0"/>
              <a:t>Executing Queries</a:t>
            </a:r>
          </a:p>
        </p:txBody>
      </p:sp>
      <p:sp>
        <p:nvSpPr>
          <p:cNvPr id="5" name="Slide Number Placeholder 4">
            <a:extLst>
              <a:ext uri="{FF2B5EF4-FFF2-40B4-BE49-F238E27FC236}">
                <a16:creationId xmlns:a16="http://schemas.microsoft.com/office/drawing/2014/main" id="{D8273BEC-919A-A14F-8DE1-96C43B044ED2}"/>
              </a:ext>
            </a:extLst>
          </p:cNvPr>
          <p:cNvSpPr>
            <a:spLocks noGrp="1"/>
          </p:cNvSpPr>
          <p:nvPr>
            <p:ph type="sldNum" sz="quarter" idx="12"/>
          </p:nvPr>
        </p:nvSpPr>
        <p:spPr/>
        <p:txBody>
          <a:bodyPr/>
          <a:lstStyle/>
          <a:p>
            <a:fld id="{66EC5F49-9086-594F-AEFB-984AF1F4AAAB}" type="slidenum">
              <a:rPr lang="en-US" smtClean="0"/>
              <a:t>8</a:t>
            </a:fld>
            <a:endParaRPr lang="en-US"/>
          </a:p>
        </p:txBody>
      </p:sp>
      <p:sp>
        <p:nvSpPr>
          <p:cNvPr id="10" name="Content Placeholder 9">
            <a:extLst>
              <a:ext uri="{FF2B5EF4-FFF2-40B4-BE49-F238E27FC236}">
                <a16:creationId xmlns:a16="http://schemas.microsoft.com/office/drawing/2014/main" id="{4F4BF62F-8AA5-7B46-82F2-58FAAD412DDC}"/>
              </a:ext>
            </a:extLst>
          </p:cNvPr>
          <p:cNvSpPr>
            <a:spLocks noGrp="1"/>
          </p:cNvSpPr>
          <p:nvPr>
            <p:ph idx="1"/>
          </p:nvPr>
        </p:nvSpPr>
        <p:spPr/>
        <p:txBody>
          <a:bodyPr/>
          <a:lstStyle/>
          <a:p>
            <a:r>
              <a:rPr lang="en-US" dirty="0"/>
              <a:t>Videos are stored in a compressed format</a:t>
            </a:r>
          </a:p>
          <a:p>
            <a:r>
              <a:rPr lang="en-US" dirty="0"/>
              <a:t>Encoding and decoding are expensive operators</a:t>
            </a:r>
          </a:p>
        </p:txBody>
      </p:sp>
      <p:graphicFrame>
        <p:nvGraphicFramePr>
          <p:cNvPr id="13" name="Chart 12">
            <a:extLst>
              <a:ext uri="{FF2B5EF4-FFF2-40B4-BE49-F238E27FC236}">
                <a16:creationId xmlns:a16="http://schemas.microsoft.com/office/drawing/2014/main" id="{CE9327F9-CABA-4B43-A880-6D80EAD2DCC8}"/>
              </a:ext>
            </a:extLst>
          </p:cNvPr>
          <p:cNvGraphicFramePr/>
          <p:nvPr>
            <p:extLst>
              <p:ext uri="{D42A27DB-BD31-4B8C-83A1-F6EECF244321}">
                <p14:modId xmlns:p14="http://schemas.microsoft.com/office/powerpoint/2010/main" val="262986265"/>
              </p:ext>
            </p:extLst>
          </p:nvPr>
        </p:nvGraphicFramePr>
        <p:xfrm>
          <a:off x="1837898" y="2980306"/>
          <a:ext cx="8516204" cy="35586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9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Graphic spid="1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5FB6-01A7-E74F-BAC9-79152D4557F0}"/>
              </a:ext>
            </a:extLst>
          </p:cNvPr>
          <p:cNvSpPr>
            <a:spLocks noGrp="1"/>
          </p:cNvSpPr>
          <p:nvPr>
            <p:ph type="title"/>
          </p:nvPr>
        </p:nvSpPr>
        <p:spPr/>
        <p:txBody>
          <a:bodyPr>
            <a:normAutofit/>
          </a:bodyPr>
          <a:lstStyle/>
          <a:p>
            <a:r>
              <a:rPr lang="en-US" sz="3600" dirty="0">
                <a:latin typeface="Courier" pitchFamily="2" charset="0"/>
              </a:rPr>
              <a:t>SELECT frames FROM video WHERE dog</a:t>
            </a:r>
          </a:p>
        </p:txBody>
      </p:sp>
      <p:sp>
        <p:nvSpPr>
          <p:cNvPr id="17" name="TextBox 16">
            <a:extLst>
              <a:ext uri="{FF2B5EF4-FFF2-40B4-BE49-F238E27FC236}">
                <a16:creationId xmlns:a16="http://schemas.microsoft.com/office/drawing/2014/main" id="{792FF7FB-C401-8B4D-AFB6-CA8B95D43808}"/>
              </a:ext>
            </a:extLst>
          </p:cNvPr>
          <p:cNvSpPr txBox="1"/>
          <p:nvPr/>
        </p:nvSpPr>
        <p:spPr>
          <a:xfrm>
            <a:off x="343827" y="6450242"/>
            <a:ext cx="3589542" cy="230832"/>
          </a:xfrm>
          <a:prstGeom prst="rect">
            <a:avLst/>
          </a:prstGeom>
          <a:noFill/>
        </p:spPr>
        <p:txBody>
          <a:bodyPr wrap="square" rtlCol="0">
            <a:spAutoFit/>
          </a:bodyPr>
          <a:lstStyle/>
          <a:p>
            <a:r>
              <a:rPr lang="en-US" sz="900" dirty="0">
                <a:hlinkClick r:id="rId3" tooltip="http://commons.wikimedia.org/wiki/File:Golden_Retriever_Hund_Dog.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Rectangle 4">
            <a:extLst>
              <a:ext uri="{FF2B5EF4-FFF2-40B4-BE49-F238E27FC236}">
                <a16:creationId xmlns:a16="http://schemas.microsoft.com/office/drawing/2014/main" id="{382B3D65-0285-F64B-8632-5BA5325D52A5}"/>
              </a:ext>
            </a:extLst>
          </p:cNvPr>
          <p:cNvSpPr/>
          <p:nvPr/>
        </p:nvSpPr>
        <p:spPr>
          <a:xfrm>
            <a:off x="1030516"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57821B-6BD0-B94C-A5BC-1301B0B81E7A}"/>
              </a:ext>
            </a:extLst>
          </p:cNvPr>
          <p:cNvSpPr/>
          <p:nvPr/>
        </p:nvSpPr>
        <p:spPr>
          <a:xfrm>
            <a:off x="2296887"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1923F-228E-3143-A81C-24D90663378B}"/>
              </a:ext>
            </a:extLst>
          </p:cNvPr>
          <p:cNvSpPr/>
          <p:nvPr/>
        </p:nvSpPr>
        <p:spPr>
          <a:xfrm>
            <a:off x="3563258"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20F143-8EE4-1A4B-B6FD-5B828DA33223}"/>
              </a:ext>
            </a:extLst>
          </p:cNvPr>
          <p:cNvSpPr/>
          <p:nvPr/>
        </p:nvSpPr>
        <p:spPr>
          <a:xfrm>
            <a:off x="4829629" y="2710087"/>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FEC27C-83F6-A945-AE65-A25E02DCF75A}"/>
              </a:ext>
            </a:extLst>
          </p:cNvPr>
          <p:cNvSpPr/>
          <p:nvPr/>
        </p:nvSpPr>
        <p:spPr>
          <a:xfrm>
            <a:off x="6096000" y="2705666"/>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9BF934-0A5D-C246-963E-BDC49AAB766D}"/>
              </a:ext>
            </a:extLst>
          </p:cNvPr>
          <p:cNvSpPr/>
          <p:nvPr/>
        </p:nvSpPr>
        <p:spPr>
          <a:xfrm>
            <a:off x="7362371" y="2709409"/>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910763-8124-B44A-95F0-F088340BBC86}"/>
              </a:ext>
            </a:extLst>
          </p:cNvPr>
          <p:cNvSpPr/>
          <p:nvPr/>
        </p:nvSpPr>
        <p:spPr>
          <a:xfrm>
            <a:off x="8628742" y="2717564"/>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52FBA4-1330-FD45-9E7E-85FECF2B9924}"/>
              </a:ext>
            </a:extLst>
          </p:cNvPr>
          <p:cNvSpPr/>
          <p:nvPr/>
        </p:nvSpPr>
        <p:spPr>
          <a:xfrm>
            <a:off x="9895113" y="2713152"/>
            <a:ext cx="1266371" cy="12573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F0308-6168-C348-ADAA-F42F1DB540A2}"/>
              </a:ext>
            </a:extLst>
          </p:cNvPr>
          <p:cNvSpPr/>
          <p:nvPr/>
        </p:nvSpPr>
        <p:spPr>
          <a:xfrm>
            <a:off x="1030516" y="2709784"/>
            <a:ext cx="10130968" cy="127011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File:Golden Retriever Hund Dog.JPG">
            <a:extLst>
              <a:ext uri="{FF2B5EF4-FFF2-40B4-BE49-F238E27FC236}">
                <a16:creationId xmlns:a16="http://schemas.microsoft.com/office/drawing/2014/main" id="{607FB58D-AE09-6147-A8E9-8E6CB681A372}"/>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15197" r="5879"/>
          <a:stretch/>
        </p:blipFill>
        <p:spPr>
          <a:xfrm>
            <a:off x="10067495" y="2954573"/>
            <a:ext cx="921607" cy="774458"/>
          </a:xfrm>
          <a:prstGeom prst="rect">
            <a:avLst/>
          </a:prstGeom>
        </p:spPr>
      </p:pic>
      <p:sp>
        <p:nvSpPr>
          <p:cNvPr id="4" name="TextBox 3">
            <a:extLst>
              <a:ext uri="{FF2B5EF4-FFF2-40B4-BE49-F238E27FC236}">
                <a16:creationId xmlns:a16="http://schemas.microsoft.com/office/drawing/2014/main" id="{C07B4D16-DE44-C146-A441-BCFA0FE730FB}"/>
              </a:ext>
            </a:extLst>
          </p:cNvPr>
          <p:cNvSpPr txBox="1"/>
          <p:nvPr/>
        </p:nvSpPr>
        <p:spPr>
          <a:xfrm>
            <a:off x="5943600" y="2019300"/>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88892A7C-9604-504F-A6A9-78650B9CBE67}"/>
              </a:ext>
            </a:extLst>
          </p:cNvPr>
          <p:cNvSpPr>
            <a:spLocks noGrp="1"/>
          </p:cNvSpPr>
          <p:nvPr>
            <p:ph type="sldNum" sz="quarter" idx="12"/>
          </p:nvPr>
        </p:nvSpPr>
        <p:spPr/>
        <p:txBody>
          <a:bodyPr/>
          <a:lstStyle/>
          <a:p>
            <a:fld id="{66EC5F49-9086-594F-AEFB-984AF1F4AAAB}" type="slidenum">
              <a:rPr lang="en-US" smtClean="0"/>
              <a:t>9</a:t>
            </a:fld>
            <a:endParaRPr lang="en-US"/>
          </a:p>
        </p:txBody>
      </p:sp>
      <p:pic>
        <p:nvPicPr>
          <p:cNvPr id="10" name="Picture 9" descr="STOCK - Green Grass 1 by jocarra on DeviantArt">
            <a:extLst>
              <a:ext uri="{FF2B5EF4-FFF2-40B4-BE49-F238E27FC236}">
                <a16:creationId xmlns:a16="http://schemas.microsoft.com/office/drawing/2014/main" id="{E8D45EC5-C063-A94D-A6D5-EBED925B1316}"/>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44141" b="14996"/>
          <a:stretch/>
        </p:blipFill>
        <p:spPr>
          <a:xfrm>
            <a:off x="1108561" y="2780439"/>
            <a:ext cx="1110282" cy="1122725"/>
          </a:xfrm>
          <a:prstGeom prst="rect">
            <a:avLst/>
          </a:prstGeom>
        </p:spPr>
      </p:pic>
      <p:pic>
        <p:nvPicPr>
          <p:cNvPr id="35" name="Picture 34" descr="STOCK - Green Grass 1 by jocarra on DeviantArt">
            <a:extLst>
              <a:ext uri="{FF2B5EF4-FFF2-40B4-BE49-F238E27FC236}">
                <a16:creationId xmlns:a16="http://schemas.microsoft.com/office/drawing/2014/main" id="{82991C4E-8F8F-FD46-9CDC-39D1603F1AEF}"/>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44141" b="14996"/>
          <a:stretch/>
        </p:blipFill>
        <p:spPr>
          <a:xfrm>
            <a:off x="2374932" y="2783321"/>
            <a:ext cx="1110282" cy="1122725"/>
          </a:xfrm>
          <a:prstGeom prst="rect">
            <a:avLst/>
          </a:prstGeom>
        </p:spPr>
      </p:pic>
      <p:pic>
        <p:nvPicPr>
          <p:cNvPr id="36" name="Picture 35" descr="STOCK - Green Grass 1 by jocarra on DeviantArt">
            <a:extLst>
              <a:ext uri="{FF2B5EF4-FFF2-40B4-BE49-F238E27FC236}">
                <a16:creationId xmlns:a16="http://schemas.microsoft.com/office/drawing/2014/main" id="{305F036B-3EA7-CA49-B7D3-C510B2528DB9}"/>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44141" b="14996"/>
          <a:stretch/>
        </p:blipFill>
        <p:spPr>
          <a:xfrm>
            <a:off x="3644155" y="2801982"/>
            <a:ext cx="1110282" cy="1122725"/>
          </a:xfrm>
          <a:prstGeom prst="rect">
            <a:avLst/>
          </a:prstGeom>
        </p:spPr>
      </p:pic>
      <p:pic>
        <p:nvPicPr>
          <p:cNvPr id="37" name="Picture 36" descr="STOCK - Green Grass 1 by jocarra on DeviantArt">
            <a:extLst>
              <a:ext uri="{FF2B5EF4-FFF2-40B4-BE49-F238E27FC236}">
                <a16:creationId xmlns:a16="http://schemas.microsoft.com/office/drawing/2014/main" id="{7CA53340-B3A1-3444-8878-524675C1970F}"/>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44141" b="14996"/>
          <a:stretch/>
        </p:blipFill>
        <p:spPr>
          <a:xfrm>
            <a:off x="4899527" y="2781881"/>
            <a:ext cx="1110282" cy="1122725"/>
          </a:xfrm>
          <a:prstGeom prst="rect">
            <a:avLst/>
          </a:prstGeom>
        </p:spPr>
      </p:pic>
      <p:pic>
        <p:nvPicPr>
          <p:cNvPr id="38" name="Picture 37" descr="STOCK - Green Grass 1 by jocarra on DeviantArt">
            <a:extLst>
              <a:ext uri="{FF2B5EF4-FFF2-40B4-BE49-F238E27FC236}">
                <a16:creationId xmlns:a16="http://schemas.microsoft.com/office/drawing/2014/main" id="{4CAF6958-4AFB-CE46-B10E-75633299A156}"/>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44141" b="14996"/>
          <a:stretch/>
        </p:blipFill>
        <p:spPr>
          <a:xfrm>
            <a:off x="6165898" y="2784763"/>
            <a:ext cx="1110282" cy="1122725"/>
          </a:xfrm>
          <a:prstGeom prst="rect">
            <a:avLst/>
          </a:prstGeom>
        </p:spPr>
      </p:pic>
      <p:pic>
        <p:nvPicPr>
          <p:cNvPr id="39" name="Picture 38" descr="STOCK - Green Grass 1 by jocarra on DeviantArt">
            <a:extLst>
              <a:ext uri="{FF2B5EF4-FFF2-40B4-BE49-F238E27FC236}">
                <a16:creationId xmlns:a16="http://schemas.microsoft.com/office/drawing/2014/main" id="{84B80E15-F701-1442-AB01-34B4158394D7}"/>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44141" b="14996"/>
          <a:stretch/>
        </p:blipFill>
        <p:spPr>
          <a:xfrm>
            <a:off x="7440415" y="2780439"/>
            <a:ext cx="1110282" cy="1122725"/>
          </a:xfrm>
          <a:prstGeom prst="rect">
            <a:avLst/>
          </a:prstGeom>
        </p:spPr>
      </p:pic>
      <p:pic>
        <p:nvPicPr>
          <p:cNvPr id="40" name="Picture 39" descr="STOCK - Green Grass 1 by jocarra on DeviantArt">
            <a:extLst>
              <a:ext uri="{FF2B5EF4-FFF2-40B4-BE49-F238E27FC236}">
                <a16:creationId xmlns:a16="http://schemas.microsoft.com/office/drawing/2014/main" id="{2F452647-8D30-9848-BD4A-7CF9ED85E772}"/>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44141" b="14996"/>
          <a:stretch/>
        </p:blipFill>
        <p:spPr>
          <a:xfrm>
            <a:off x="8698640" y="2780439"/>
            <a:ext cx="1110282" cy="1122725"/>
          </a:xfrm>
          <a:prstGeom prst="rect">
            <a:avLst/>
          </a:prstGeom>
        </p:spPr>
      </p:pic>
    </p:spTree>
    <p:extLst>
      <p:ext uri="{BB962C8B-B14F-4D97-AF65-F5344CB8AC3E}">
        <p14:creationId xmlns:p14="http://schemas.microsoft.com/office/powerpoint/2010/main" val="34594690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7765</TotalTime>
  <Words>2160</Words>
  <Application>Microsoft Macintosh PowerPoint</Application>
  <PresentationFormat>Widescreen</PresentationFormat>
  <Paragraphs>245</Paragraphs>
  <Slides>35</Slides>
  <Notes>34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Advent Pro</vt:lpstr>
      <vt:lpstr>Arial</vt:lpstr>
      <vt:lpstr>Arial Nova Cond</vt:lpstr>
      <vt:lpstr>Berlin Sans FB Demi</vt:lpstr>
      <vt:lpstr>Calibri</vt:lpstr>
      <vt:lpstr>Calibri Light</vt:lpstr>
      <vt:lpstr>Cambria Math</vt:lpstr>
      <vt:lpstr>Courier</vt:lpstr>
      <vt:lpstr>Ink Free</vt:lpstr>
      <vt:lpstr>Office Theme</vt:lpstr>
      <vt:lpstr>Towards Efficient Querying of Rich Video Content</vt:lpstr>
      <vt:lpstr>Motivation</vt:lpstr>
      <vt:lpstr>Metadata</vt:lpstr>
      <vt:lpstr>SELECT pixels FROM video WHERE dog</vt:lpstr>
      <vt:lpstr>Overlay the dog pixels from video 1 onto the background in video 2</vt:lpstr>
      <vt:lpstr>Select sequences of frames that contain increasing numbers of cats</vt:lpstr>
      <vt:lpstr>Metadata Model</vt:lpstr>
      <vt:lpstr>Executing Queries</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frames FROM video WHERE dog</vt:lpstr>
      <vt:lpstr>SELECT pixels FROM video WHERE dog</vt:lpstr>
      <vt:lpstr>SELECT pixels FROM video WHERE dog</vt:lpstr>
      <vt:lpstr>SELECT pixels FROM video WHERE dog</vt:lpstr>
      <vt:lpstr>SELECT pixels FROM video WHERE dog</vt:lpstr>
      <vt:lpstr>SELECT pixels FROM video WHERE dog</vt:lpstr>
      <vt:lpstr>SELECT pixels FROM video WHERE dog</vt:lpstr>
      <vt:lpstr>Putting Things Together</vt:lpstr>
      <vt:lpstr>Ongoing Work</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mdaum</dc:creator>
  <cp:lastModifiedBy>Maureen Daum</cp:lastModifiedBy>
  <cp:revision>40</cp:revision>
  <dcterms:created xsi:type="dcterms:W3CDTF">2019-07-11T13:18:59Z</dcterms:created>
  <dcterms:modified xsi:type="dcterms:W3CDTF">2019-07-19T13:17:17Z</dcterms:modified>
</cp:coreProperties>
</file>